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24"/>
  </p:notesMasterIdLst>
  <p:handoutMasterIdLst>
    <p:handoutMasterId r:id="rId25"/>
  </p:handoutMasterIdLst>
  <p:sldIdLst>
    <p:sldId id="256" r:id="rId5"/>
    <p:sldId id="333" r:id="rId6"/>
    <p:sldId id="310" r:id="rId7"/>
    <p:sldId id="283" r:id="rId8"/>
    <p:sldId id="262" r:id="rId9"/>
    <p:sldId id="332" r:id="rId10"/>
    <p:sldId id="272" r:id="rId11"/>
    <p:sldId id="309" r:id="rId12"/>
    <p:sldId id="308" r:id="rId13"/>
    <p:sldId id="303" r:id="rId14"/>
    <p:sldId id="304" r:id="rId15"/>
    <p:sldId id="305" r:id="rId16"/>
    <p:sldId id="307" r:id="rId17"/>
    <p:sldId id="259" r:id="rId18"/>
    <p:sldId id="257" r:id="rId19"/>
    <p:sldId id="315" r:id="rId20"/>
    <p:sldId id="258" r:id="rId21"/>
    <p:sldId id="266" r:id="rId22"/>
    <p:sldId id="324" r:id="rId23"/>
  </p:sldIdLst>
  <p:sldSz cx="9144000" cy="5143500" type="screen16x9"/>
  <p:notesSz cx="7010400" cy="9296400"/>
  <p:embeddedFontLst>
    <p:embeddedFont>
      <p:font typeface="Calibri" panose="020F0502020204030204" pitchFamily="34"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Monotype Corsiva" panose="03010101010201010101" pitchFamily="66" charset="0"/>
      <p:italic r:id="rId34"/>
    </p:embeddedFont>
    <p:embeddedFont>
      <p:font typeface="Nirmala UI Semilight" panose="020B0402040204020203" pitchFamily="34" charset="0"/>
      <p:regular r:id="rId35"/>
    </p:embeddedFont>
    <p:embeddedFont>
      <p:font typeface="Raleway" pitchFamily="2" charset="0"/>
      <p:regular r:id="rId36"/>
      <p:bold r:id="rId37"/>
      <p:italic r:id="rId38"/>
      <p:boldItalic r:id="rId39"/>
    </p:embeddedFont>
    <p:embeddedFont>
      <p:font typeface="Roboto" panose="02000000000000000000" pitchFamily="2" charset="0"/>
      <p:regular r:id="rId40"/>
      <p:bold r:id="rId41"/>
      <p:italic r:id="rId42"/>
      <p:boldItalic r:id="rId43"/>
    </p:embeddedFont>
    <p:embeddedFont>
      <p:font typeface="Wingdings 2" panose="05020102010507070707" pitchFamily="18" charset="2"/>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A5CDF0-9FED-2EED-00B7-55C6BC7F0F83}" name="Boyd Moses Crystal" initials="BC" userId="S::boydmosesc@pcsb.org::e113ddec-ad30-4df6-8df5-3356f5b2b2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Brown" initials="AB" lastIdx="0" clrIdx="0">
    <p:extLst>
      <p:ext uri="{19B8F6BF-5375-455C-9EA6-DF929625EA0E}">
        <p15:presenceInfo xmlns:p15="http://schemas.microsoft.com/office/powerpoint/2012/main" userId="Amy Br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6C61E-8043-442D-999D-1040C01E97F6}" v="21" dt="2022-08-29T13:24:12.687"/>
  </p1510:revLst>
</p1510:revInfo>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70823" autoAdjust="0"/>
  </p:normalViewPr>
  <p:slideViewPr>
    <p:cSldViewPr snapToGrid="0">
      <p:cViewPr varScale="1">
        <p:scale>
          <a:sx n="46" d="100"/>
          <a:sy n="46" d="100"/>
        </p:scale>
        <p:origin x="162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27-4E63-9CA3-5D6CC29FC4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27-4E63-9CA3-5D6CC29FC4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27-4E63-9CA3-5D6CC29FC43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27-4E63-9CA3-5D6CC29FC43C}"/>
              </c:ext>
            </c:extLst>
          </c:dPt>
          <c:cat>
            <c:strRef>
              <c:f>Sheet1!$A$2:$A$5</c:f>
              <c:strCache>
                <c:ptCount val="4"/>
                <c:pt idx="0">
                  <c:v>Personnel</c:v>
                </c:pt>
                <c:pt idx="1">
                  <c:v>Professional Development</c:v>
                </c:pt>
                <c:pt idx="2">
                  <c:v>Curriculum development</c:v>
                </c:pt>
                <c:pt idx="3">
                  <c:v>Supplemental instructional materials </c:v>
                </c:pt>
              </c:strCache>
            </c:strRef>
          </c:cat>
          <c:val>
            <c:numRef>
              <c:f>Sheet1!$B$2:$B$5</c:f>
              <c:numCache>
                <c:formatCode>0%</c:formatCode>
                <c:ptCount val="4"/>
                <c:pt idx="0">
                  <c:v>0.64</c:v>
                </c:pt>
                <c:pt idx="1">
                  <c:v>0.02</c:v>
                </c:pt>
                <c:pt idx="2">
                  <c:v>0.34</c:v>
                </c:pt>
                <c:pt idx="3">
                  <c:v>0.01</c:v>
                </c:pt>
              </c:numCache>
            </c:numRef>
          </c:val>
          <c:extLst>
            <c:ext xmlns:c16="http://schemas.microsoft.com/office/drawing/2014/chart" uri="{C3380CC4-5D6E-409C-BE32-E72D297353CC}">
              <c16:uniqueId val="{00000000-D096-49D4-A24D-42832E03A5FB}"/>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1527-4E63-9CA3-5D6CC29FC4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1527-4E63-9CA3-5D6CC29FC4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1527-4E63-9CA3-5D6CC29FC43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F-1527-4E63-9CA3-5D6CC29FC43C}"/>
              </c:ext>
            </c:extLst>
          </c:dPt>
          <c:cat>
            <c:strRef>
              <c:f>Sheet1!$A$2:$A$5</c:f>
              <c:strCache>
                <c:ptCount val="4"/>
                <c:pt idx="0">
                  <c:v>Personnel</c:v>
                </c:pt>
                <c:pt idx="1">
                  <c:v>Professional Development</c:v>
                </c:pt>
                <c:pt idx="2">
                  <c:v>Curriculum development</c:v>
                </c:pt>
                <c:pt idx="3">
                  <c:v>Supplemental instructional materials </c:v>
                </c:pt>
              </c:strCache>
            </c:strRef>
          </c:cat>
          <c:val>
            <c:numRef>
              <c:f>Sheet1!$C$2:$C$5</c:f>
              <c:numCache>
                <c:formatCode>General</c:formatCode>
                <c:ptCount val="4"/>
                <c:pt idx="0">
                  <c:v>119282</c:v>
                </c:pt>
                <c:pt idx="1">
                  <c:v>3850</c:v>
                </c:pt>
                <c:pt idx="2" formatCode="#,##0">
                  <c:v>62947</c:v>
                </c:pt>
                <c:pt idx="3" formatCode="#,##0">
                  <c:v>2546</c:v>
                </c:pt>
              </c:numCache>
            </c:numRef>
          </c:val>
          <c:extLst>
            <c:ext xmlns:c16="http://schemas.microsoft.com/office/drawing/2014/chart" uri="{C3380CC4-5D6E-409C-BE32-E72D297353CC}">
              <c16:uniqueId val="{00000002-D096-49D4-A24D-42832E03A5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dgm:t>
        <a:bodyPr/>
        <a:lstStyle/>
        <a:p>
          <a:r>
            <a:rPr lang="en-US" dirty="0"/>
            <a:t>Request and Receive</a:t>
          </a:r>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745374" y="1443"/>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Be provided information on your child’s level of achievement on assessments in Reading/Language Arts, Writing, Mathematics, and Science. </a:t>
          </a:r>
        </a:p>
      </dsp:txBody>
      <dsp:txXfrm>
        <a:off x="745374" y="1443"/>
        <a:ext cx="2981498" cy="747907"/>
      </dsp:txXfrm>
    </dsp:sp>
    <dsp:sp modelId="{0D6CA68F-E5ED-454D-B1FE-5DF71F8AC0B3}">
      <dsp:nvSpPr>
        <dsp:cNvPr id="0" name=""/>
        <dsp:cNvSpPr/>
      </dsp:nvSpPr>
      <dsp:spPr>
        <a:xfrm>
          <a:off x="0" y="1443"/>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1443"/>
        <a:ext cx="745374" cy="747907"/>
      </dsp:txXfrm>
    </dsp:sp>
    <dsp:sp modelId="{8DDCC77A-DAE7-4E12-8E4E-66D8D2811F46}">
      <dsp:nvSpPr>
        <dsp:cNvPr id="0" name=""/>
        <dsp:cNvSpPr/>
      </dsp:nvSpPr>
      <dsp:spPr>
        <a:xfrm>
          <a:off x="745374" y="794225"/>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Request and receive information on the qualifications of your child’s teacher and supplemental personnel working with your child.</a:t>
          </a:r>
        </a:p>
      </dsp:txBody>
      <dsp:txXfrm>
        <a:off x="745374" y="794225"/>
        <a:ext cx="2981498" cy="747907"/>
      </dsp:txXfrm>
    </dsp:sp>
    <dsp:sp modelId="{418EEE20-A6D0-4CA4-A333-3B9C7168175F}">
      <dsp:nvSpPr>
        <dsp:cNvPr id="0" name=""/>
        <dsp:cNvSpPr/>
      </dsp:nvSpPr>
      <dsp:spPr>
        <a:xfrm>
          <a:off x="0" y="794225"/>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dirty="0"/>
            <a:t>Request and Receive</a:t>
          </a:r>
        </a:p>
      </dsp:txBody>
      <dsp:txXfrm>
        <a:off x="0" y="794225"/>
        <a:ext cx="745374" cy="747907"/>
      </dsp:txXfrm>
    </dsp:sp>
    <dsp:sp modelId="{C6B89B84-C18F-47A6-A131-B47C2BF3021C}">
      <dsp:nvSpPr>
        <dsp:cNvPr id="0" name=""/>
        <dsp:cNvSpPr/>
      </dsp:nvSpPr>
      <dsp:spPr>
        <a:xfrm>
          <a:off x="745374" y="1587006"/>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Be notified of non-highly qualified or out-of-field teachers at the school. </a:t>
          </a:r>
        </a:p>
      </dsp:txBody>
      <dsp:txXfrm>
        <a:off x="745374" y="1587006"/>
        <a:ext cx="2981498" cy="747907"/>
      </dsp:txXfrm>
    </dsp:sp>
    <dsp:sp modelId="{2976F985-A2C3-4C59-B8B1-C49C001F0CE6}">
      <dsp:nvSpPr>
        <dsp:cNvPr id="0" name=""/>
        <dsp:cNvSpPr/>
      </dsp:nvSpPr>
      <dsp:spPr>
        <a:xfrm>
          <a:off x="0" y="1587006"/>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1587006"/>
        <a:ext cx="745374" cy="747907"/>
      </dsp:txXfrm>
    </dsp:sp>
    <dsp:sp modelId="{43479D59-0A6C-4FC2-972B-04822DD5D18A}">
      <dsp:nvSpPr>
        <dsp:cNvPr id="0" name=""/>
        <dsp:cNvSpPr/>
      </dsp:nvSpPr>
      <dsp:spPr>
        <a:xfrm>
          <a:off x="745374" y="2379788"/>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Be informed if your child is taught by a non-highly qualified teacher for four or more consecutive weeks.</a:t>
          </a:r>
        </a:p>
      </dsp:txBody>
      <dsp:txXfrm>
        <a:off x="745374" y="2379788"/>
        <a:ext cx="2981498" cy="747907"/>
      </dsp:txXfrm>
    </dsp:sp>
    <dsp:sp modelId="{9653E162-1CC2-459B-BC79-3404DE926644}">
      <dsp:nvSpPr>
        <dsp:cNvPr id="0" name=""/>
        <dsp:cNvSpPr/>
      </dsp:nvSpPr>
      <dsp:spPr>
        <a:xfrm>
          <a:off x="0" y="2379788"/>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2379788"/>
        <a:ext cx="745374" cy="74790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B39ABA-575B-43CD-8721-5DAB76D42F8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151BAD4-8D84-440B-80A3-F2E0D50A23F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D44450-F05C-410B-84AF-2ED7C998B8E4}" type="datetimeFigureOut">
              <a:rPr lang="en-US" smtClean="0"/>
              <a:t>8/29/2022</a:t>
            </a:fld>
            <a:endParaRPr lang="en-US"/>
          </a:p>
        </p:txBody>
      </p:sp>
      <p:sp>
        <p:nvSpPr>
          <p:cNvPr id="4" name="Footer Placeholder 3">
            <a:extLst>
              <a:ext uri="{FF2B5EF4-FFF2-40B4-BE49-F238E27FC236}">
                <a16:creationId xmlns:a16="http://schemas.microsoft.com/office/drawing/2014/main" id="{E121B2D8-F0D7-404E-ABBB-72D09DE7562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63B996-314E-45D8-8DC5-CD60B66AE4F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30C05E-0E58-4629-AB77-12AA0B262E7E}" type="slidenum">
              <a:rPr lang="en-US" smtClean="0"/>
              <a:t>‹#›</a:t>
            </a:fld>
            <a:endParaRPr lang="en-US"/>
          </a:p>
        </p:txBody>
      </p:sp>
    </p:spTree>
    <p:extLst>
      <p:ext uri="{BB962C8B-B14F-4D97-AF65-F5344CB8AC3E}">
        <p14:creationId xmlns:p14="http://schemas.microsoft.com/office/powerpoint/2010/main" val="305207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US" dirty="0"/>
          </a:p>
          <a:p>
            <a:pPr marL="0" indent="0">
              <a:buNone/>
            </a:pPr>
            <a:r>
              <a:rPr lang="en-US" dirty="0"/>
              <a:t>Evidence: Upload completed presentation and recorded feedback as part of the evidence to support the Annual Meeting Materials. Do not forget the sign-in sheets, and survey/feedback that you receive throughout the meeting.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any things that unique to your school’s compact. </a:t>
            </a:r>
          </a:p>
        </p:txBody>
      </p:sp>
    </p:spTree>
    <p:extLst>
      <p:ext uri="{BB962C8B-B14F-4D97-AF65-F5344CB8AC3E}">
        <p14:creationId xmlns:p14="http://schemas.microsoft.com/office/powerpoint/2010/main" val="706557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Please complete the form if you are interested in representing your school/community. </a:t>
            </a:r>
          </a:p>
          <a:p>
            <a:pPr marL="0" indent="0">
              <a:buNone/>
            </a:pPr>
            <a:endParaRPr lang="en-US" dirty="0"/>
          </a:p>
          <a:p>
            <a:pPr marL="0" indent="0">
              <a:buNone/>
            </a:pPr>
            <a:r>
              <a:rPr lang="en-US" dirty="0"/>
              <a:t>Please allow a minute for interested families to complete the form during the meeting. </a:t>
            </a:r>
          </a:p>
          <a:p>
            <a:pPr marL="0" indent="0">
              <a:buNone/>
            </a:pPr>
            <a:endParaRPr lang="en-US" dirty="0"/>
          </a:p>
          <a:p>
            <a:pPr marL="0" indent="0">
              <a:buNone/>
            </a:pPr>
            <a:r>
              <a:rPr lang="en-US" dirty="0"/>
              <a:t>Here is the link for you to share also:  https://forms.office.com/r/XYv54tECMy</a:t>
            </a:r>
          </a:p>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defRPr/>
            </a:pPr>
            <a:r>
              <a:rPr lang="en-US" dirty="0"/>
              <a:t>All curriculum, instruction and assessments are based on student-centered expectations. </a:t>
            </a:r>
          </a:p>
          <a:p>
            <a:pPr marL="0" indent="0" defTabSz="931774">
              <a:buNone/>
              <a:defRPr/>
            </a:pPr>
            <a:endParaRPr lang="en-US" dirty="0"/>
          </a:p>
          <a:p>
            <a:pPr marL="0" indent="0" defTabSz="931774">
              <a:buNone/>
              <a:defRPr/>
            </a:pPr>
            <a:r>
              <a:rPr lang="en-US" dirty="0"/>
              <a:t>FSA </a:t>
            </a:r>
            <a:r>
              <a:rPr lang="en-US" dirty="0">
                <a:sym typeface="Wingdings" panose="05000000000000000000" pitchFamily="2" charset="2"/>
              </a:rPr>
              <a:t> Transition to BEST!</a:t>
            </a:r>
          </a:p>
          <a:p>
            <a:pPr marL="0" indent="0" defTabSz="931774">
              <a:buNone/>
              <a:defRPr/>
            </a:pPr>
            <a:endParaRPr lang="en-US" dirty="0">
              <a:sym typeface="Wingdings" panose="05000000000000000000" pitchFamily="2" charset="2"/>
            </a:endParaRPr>
          </a:p>
          <a:p>
            <a:pPr marL="0" indent="0" defTabSz="931774">
              <a:buNone/>
              <a:defRPr/>
            </a:pPr>
            <a:r>
              <a:rPr lang="en-US" dirty="0">
                <a:sym typeface="Wingdings" panose="05000000000000000000" pitchFamily="2" charset="2"/>
              </a:rPr>
              <a:t>https://www.flgov.com/2021/09/14/governor-desantis-announces-end-of-the-high-stakes-fsa-testing-to-become-the-first-state-in-the-nation-to-fully-transition-to-progress-monitoring/</a:t>
            </a:r>
          </a:p>
          <a:p>
            <a:pPr marL="0" indent="0" defTabSz="931774">
              <a:buNone/>
              <a:defRPr/>
            </a:pPr>
            <a:endParaRPr lang="en-US" dirty="0"/>
          </a:p>
          <a:p>
            <a:pPr marL="0" indent="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16</a:t>
            </a:fld>
            <a:endParaRPr lang="en-US"/>
          </a:p>
        </p:txBody>
      </p:sp>
    </p:spTree>
    <p:extLst>
      <p:ext uri="{BB962C8B-B14F-4D97-AF65-F5344CB8AC3E}">
        <p14:creationId xmlns:p14="http://schemas.microsoft.com/office/powerpoint/2010/main" val="35130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f391192_0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f391192_0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Please duplicate Microsoft Forms provided or create school survey. To generate a QR code hover over your school’s survey and </a:t>
            </a:r>
            <a:r>
              <a:rPr lang="en-US" dirty="0" err="1"/>
              <a:t>and</a:t>
            </a:r>
            <a:r>
              <a:rPr lang="en-US" dirty="0"/>
              <a:t> right click.  Create QR code for this page will be an option.</a:t>
            </a:r>
          </a:p>
          <a:p>
            <a:endParaRPr lang="en-US" dirty="0"/>
          </a:p>
          <a:p>
            <a:r>
              <a:rPr lang="en-US" dirty="0"/>
              <a:t>https://forms.office.com/Pages/ShareFormPage.aspx?id=BZM8c9c5GkaGb_3ye_PH_x-1YNVO6C1FkgA88U6PR2tUNEQzTU0wNkZXVUxVTlpEMU81NkJFMlJNTi4u&amp;sharetoken=FXXhmgwFjSnl0sNz61ki </a:t>
            </a:r>
          </a:p>
        </p:txBody>
      </p:sp>
    </p:spTree>
    <p:extLst>
      <p:ext uri="{BB962C8B-B14F-4D97-AF65-F5344CB8AC3E}">
        <p14:creationId xmlns:p14="http://schemas.microsoft.com/office/powerpoint/2010/main" val="98434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b="0" i="0" dirty="0">
                <a:solidFill>
                  <a:srgbClr val="202124"/>
                </a:solidFill>
                <a:effectLst/>
                <a:latin typeface="Roboto" panose="02000000000000000000" pitchFamily="2" charset="0"/>
              </a:rPr>
              <a:t>“Education, then, beyond all other divides of human origin, is a great equalizer of conditions of men.” – Horace Mann</a:t>
            </a:r>
            <a:endParaRPr lang="en-US" b="0" dirty="0"/>
          </a:p>
        </p:txBody>
      </p:sp>
    </p:spTree>
    <p:extLst>
      <p:ext uri="{BB962C8B-B14F-4D97-AF65-F5344CB8AC3E}">
        <p14:creationId xmlns:p14="http://schemas.microsoft.com/office/powerpoint/2010/main" val="368568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Highlight the Title I Program here in Pinellas County.</a:t>
            </a:r>
          </a:p>
        </p:txBody>
      </p:sp>
    </p:spTree>
    <p:extLst>
      <p:ext uri="{BB962C8B-B14F-4D97-AF65-F5344CB8AC3E}">
        <p14:creationId xmlns:p14="http://schemas.microsoft.com/office/powerpoint/2010/main" val="323260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aa6d39ba0_1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aa6d39ba0_1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Title I is supplemental federal funding that provides e</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bg1"/>
                </a:solidFill>
              </a:rPr>
              <a:t>Definition: provided in addition to what is already present or available to complete or enhance it e</a:t>
            </a:r>
            <a:r>
              <a:rPr lang="en-US" dirty="0"/>
              <a:t>xtra academic support and learning opportunities for economically disadvantaged students.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Use additional slides if necessary.  This is where you want to really highlight Title I funding and how it positively impacts your scholars! </a:t>
            </a:r>
          </a:p>
          <a:p>
            <a:pPr marL="139700" indent="0">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training opportunities for school staff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trainings offered at your site)</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indent="0">
              <a:buNone/>
            </a:pPr>
            <a:endParaRPr lang="en-US" dirty="0"/>
          </a:p>
        </p:txBody>
      </p:sp>
    </p:spTree>
    <p:extLst>
      <p:ext uri="{BB962C8B-B14F-4D97-AF65-F5344CB8AC3E}">
        <p14:creationId xmlns:p14="http://schemas.microsoft.com/office/powerpoint/2010/main" val="2289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Evidence for input  – input from school can be a survey or notes, which include quotes related to what was shared as feedback AND how this input will be used to inform the PFEP and future engagement activities. </a:t>
            </a:r>
          </a:p>
          <a:p>
            <a:pPr marL="0" indent="0">
              <a:buNone/>
            </a:pPr>
            <a:endParaRPr lang="en-US" dirty="0"/>
          </a:p>
          <a:p>
            <a:pPr marL="0" indent="0">
              <a:buNone/>
            </a:pPr>
            <a:r>
              <a:rPr lang="en-US" dirty="0"/>
              <a:t>Evidence of Attendance – please include attendance of DIVERSE stakeholder group/s.</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endParaRPr lang="en-US" dirty="0"/>
          </a:p>
        </p:txBody>
      </p:sp>
    </p:spTree>
    <p:extLst>
      <p:ext uri="{BB962C8B-B14F-4D97-AF65-F5344CB8AC3E}">
        <p14:creationId xmlns:p14="http://schemas.microsoft.com/office/powerpoint/2010/main" val="130086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000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7" r:id="rId8"/>
    <p:sldLayoutId id="2147483661"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fldoe.org/standardsreview/"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s://feaweb.org/fsa-transition-to-fas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flgov.com/2021/09/14/governor-desantis-announces-end-of-the-high-stakes-fsa-testing-to-become-the-first-state-in-the-nation-to-fully-transition-to-progress-monitoring/" TargetMode="External"/><Relationship Id="rId5" Type="http://schemas.openxmlformats.org/officeDocument/2006/relationships/hyperlink" Target="https://www.pexels.com/photo/background-book-stack-books-close-up-1148399/"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90054" y="2811216"/>
            <a:ext cx="7834745" cy="1159800"/>
          </a:xfrm>
          <a:prstGeom prst="rect">
            <a:avLst/>
          </a:prstGeom>
        </p:spPr>
        <p:txBody>
          <a:bodyPr spcFirstLastPara="1" wrap="square" lIns="91425" tIns="91425" rIns="91425" bIns="91425" anchor="t" anchorCtr="0">
            <a:noAutofit/>
          </a:bodyPr>
          <a:lstStyle/>
          <a:p>
            <a:pPr lvl="0"/>
            <a:r>
              <a:rPr lang="en-US" altLang="en-US" dirty="0"/>
              <a:t>Title I Annual Parent Meeting</a:t>
            </a:r>
            <a:endParaRPr dirty="0"/>
          </a:p>
        </p:txBody>
      </p:sp>
      <p:sp>
        <p:nvSpPr>
          <p:cNvPr id="2" name="Rectangle 1">
            <a:extLst>
              <a:ext uri="{FF2B5EF4-FFF2-40B4-BE49-F238E27FC236}">
                <a16:creationId xmlns:a16="http://schemas.microsoft.com/office/drawing/2014/main" id="{CBA064CE-C29C-421B-BDE3-69A0DEB42C9D}"/>
              </a:ext>
            </a:extLst>
          </p:cNvPr>
          <p:cNvSpPr/>
          <p:nvPr/>
        </p:nvSpPr>
        <p:spPr>
          <a:xfrm>
            <a:off x="1856509" y="1043203"/>
            <a:ext cx="3482746" cy="1323439"/>
          </a:xfrm>
          <a:prstGeom prst="rect">
            <a:avLst/>
          </a:prstGeom>
        </p:spPr>
        <p:txBody>
          <a:bodyPr wrap="square">
            <a:spAutoFit/>
          </a:bodyPr>
          <a:lstStyle/>
          <a:p>
            <a:pPr>
              <a:defRPr/>
            </a:pPr>
            <a:r>
              <a:rPr lang="en-US" sz="20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Bardmoor Elementary</a:t>
            </a:r>
          </a:p>
          <a:p>
            <a:pPr>
              <a:defRPr/>
            </a:pPr>
            <a:r>
              <a:rPr lang="en-US" sz="20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8/31/2022</a:t>
            </a:r>
          </a:p>
          <a:p>
            <a:pPr>
              <a:defRPr/>
            </a:pPr>
            <a:r>
              <a:rPr lang="en-US" sz="20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6:00 PM </a:t>
            </a:r>
          </a:p>
          <a:p>
            <a:pPr>
              <a:defRPr/>
            </a:pPr>
            <a:r>
              <a:rPr lang="en-US" sz="20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Leigh L. Brown </a:t>
            </a:r>
          </a:p>
        </p:txBody>
      </p:sp>
      <p:pic>
        <p:nvPicPr>
          <p:cNvPr id="6" name="Picture 5" descr="PCS_Primary_Logo copy.jpg">
            <a:extLst>
              <a:ext uri="{FF2B5EF4-FFF2-40B4-BE49-F238E27FC236}">
                <a16:creationId xmlns:a16="http://schemas.microsoft.com/office/drawing/2014/main" id="{79815A1A-3314-4F99-A303-EE2A5CEBD9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9145" y="4423307"/>
            <a:ext cx="1179689" cy="563502"/>
          </a:xfrm>
          <a:prstGeom prst="rect">
            <a:avLst/>
          </a:prstGeom>
        </p:spPr>
      </p:pic>
      <p:sp>
        <p:nvSpPr>
          <p:cNvPr id="3" name="Star: 5 Points 2">
            <a:extLst>
              <a:ext uri="{FF2B5EF4-FFF2-40B4-BE49-F238E27FC236}">
                <a16:creationId xmlns:a16="http://schemas.microsoft.com/office/drawing/2014/main" id="{11CAB454-A052-1E76-DE46-1881F04B70C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D30F5F93-D6C0-4B3C-97A1-275C253D68C2}"/>
              </a:ext>
            </a:extLst>
          </p:cNvPr>
          <p:cNvPicPr>
            <a:picLocks noChangeAspect="1"/>
          </p:cNvPicPr>
          <p:nvPr/>
        </p:nvPicPr>
        <p:blipFill>
          <a:blip r:embed="rId4"/>
          <a:stretch>
            <a:fillRect/>
          </a:stretch>
        </p:blipFill>
        <p:spPr>
          <a:xfrm>
            <a:off x="7174481" y="-140719"/>
            <a:ext cx="1969519" cy="19695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802260" y="162462"/>
            <a:ext cx="6462600" cy="857400"/>
          </a:xfrm>
        </p:spPr>
        <p:txBody>
          <a:bodyPr/>
          <a:lstStyle/>
          <a:p>
            <a:r>
              <a:rPr lang="en-US" altLang="en-US" sz="2400" dirty="0">
                <a:solidFill>
                  <a:schemeClr val="tx1"/>
                </a:solidFill>
              </a:rPr>
              <a:t>Working Together for Student Success</a:t>
            </a:r>
            <a:endParaRPr lang="en-US" sz="2400" dirty="0">
              <a:solidFill>
                <a:schemeClr val="tx1"/>
              </a:solidFill>
            </a:endParaRPr>
          </a:p>
        </p:txBody>
      </p:sp>
      <p:sp>
        <p:nvSpPr>
          <p:cNvPr id="3" name="Text Placeholder 2">
            <a:extLst>
              <a:ext uri="{FF2B5EF4-FFF2-40B4-BE49-F238E27FC236}">
                <a16:creationId xmlns:a16="http://schemas.microsoft.com/office/drawing/2014/main" id="{4047A87B-31D1-4724-B5AD-5EDCF2E67038}"/>
              </a:ext>
            </a:extLst>
          </p:cNvPr>
          <p:cNvSpPr>
            <a:spLocks noGrp="1"/>
          </p:cNvSpPr>
          <p:nvPr>
            <p:ph type="body" idx="1"/>
          </p:nvPr>
        </p:nvSpPr>
        <p:spPr>
          <a:xfrm>
            <a:off x="820548" y="894697"/>
            <a:ext cx="6462600" cy="3552300"/>
          </a:xfrm>
        </p:spPr>
        <p:txBody>
          <a:bodyPr/>
          <a:lstStyle/>
          <a:p>
            <a:pPr marL="0" indent="0">
              <a:buClr>
                <a:schemeClr val="accent3"/>
              </a:buClr>
              <a:buNone/>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a:t>
            </a:r>
            <a:r>
              <a:rPr lang="en-US" sz="12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located front office.</a:t>
            </a:r>
          </a:p>
          <a:p>
            <a:pPr marL="114300" indent="0">
              <a:buNone/>
            </a:pPr>
            <a:endParaRPr lang="en-US" dirty="0"/>
          </a:p>
        </p:txBody>
      </p:sp>
      <p:sp>
        <p:nvSpPr>
          <p:cNvPr id="4" name="Slide Number Placeholder 3">
            <a:extLst>
              <a:ext uri="{FF2B5EF4-FFF2-40B4-BE49-F238E27FC236}">
                <a16:creationId xmlns:a16="http://schemas.microsoft.com/office/drawing/2014/main" id="{C97B65BF-0CDC-4772-B5B3-E91097663A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grpSp>
        <p:nvGrpSpPr>
          <p:cNvPr id="5" name="Google Shape;1121;p48">
            <a:extLst>
              <a:ext uri="{FF2B5EF4-FFF2-40B4-BE49-F238E27FC236}">
                <a16:creationId xmlns:a16="http://schemas.microsoft.com/office/drawing/2014/main" id="{249E88CB-52ED-4BAD-B6F6-8CD1D88F8F0B}"/>
              </a:ext>
            </a:extLst>
          </p:cNvPr>
          <p:cNvGrpSpPr/>
          <p:nvPr/>
        </p:nvGrpSpPr>
        <p:grpSpPr>
          <a:xfrm>
            <a:off x="2822448" y="2081041"/>
            <a:ext cx="3308939" cy="2567124"/>
            <a:chOff x="5926265" y="4424051"/>
            <a:chExt cx="720246" cy="720181"/>
          </a:xfrm>
        </p:grpSpPr>
        <p:sp>
          <p:nvSpPr>
            <p:cNvPr id="6" name="Google Shape;1122;p48">
              <a:extLst>
                <a:ext uri="{FF2B5EF4-FFF2-40B4-BE49-F238E27FC236}">
                  <a16:creationId xmlns:a16="http://schemas.microsoft.com/office/drawing/2014/main" id="{A7ABF7FB-7E02-4C63-89A0-4283D9FF9418}"/>
                </a:ext>
              </a:extLst>
            </p:cNvPr>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7" name="Google Shape;1123;p48">
              <a:extLst>
                <a:ext uri="{FF2B5EF4-FFF2-40B4-BE49-F238E27FC236}">
                  <a16:creationId xmlns:a16="http://schemas.microsoft.com/office/drawing/2014/main" id="{76B96400-71C4-4C7B-B739-70A9E9476991}"/>
                </a:ext>
              </a:extLst>
            </p:cNvPr>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8" name="Google Shape;1124;p48">
              <a:extLst>
                <a:ext uri="{FF2B5EF4-FFF2-40B4-BE49-F238E27FC236}">
                  <a16:creationId xmlns:a16="http://schemas.microsoft.com/office/drawing/2014/main" id="{2BF89D36-E59D-4F4C-A7E6-1EC1D2FCF48D}"/>
                </a:ext>
              </a:extLst>
            </p:cNvPr>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9" name="Google Shape;1125;p48">
              <a:extLst>
                <a:ext uri="{FF2B5EF4-FFF2-40B4-BE49-F238E27FC236}">
                  <a16:creationId xmlns:a16="http://schemas.microsoft.com/office/drawing/2014/main" id="{B1592E36-77DA-4C5C-B62F-EC7418BDEE86}"/>
                </a:ext>
              </a:extLst>
            </p:cNvPr>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sp>
        <p:nvSpPr>
          <p:cNvPr id="10" name="Rectangle 9">
            <a:extLst>
              <a:ext uri="{FF2B5EF4-FFF2-40B4-BE49-F238E27FC236}">
                <a16:creationId xmlns:a16="http://schemas.microsoft.com/office/drawing/2014/main" id="{86DE6555-8DFE-4888-8690-9E31CCCA6A42}"/>
              </a:ext>
            </a:extLst>
          </p:cNvPr>
          <p:cNvSpPr/>
          <p:nvPr/>
        </p:nvSpPr>
        <p:spPr>
          <a:xfrm>
            <a:off x="3112992" y="2363923"/>
            <a:ext cx="1261872" cy="738664"/>
          </a:xfrm>
          <a:prstGeom prst="rect">
            <a:avLst/>
          </a:prstGeom>
        </p:spPr>
        <p:txBody>
          <a:bodyPr wrap="square">
            <a:spAutoFit/>
          </a:bodyPr>
          <a:lstStyle/>
          <a:p>
            <a:pPr>
              <a:buClr>
                <a:schemeClr val="accent3"/>
              </a:buClr>
              <a:buFont typeface="Wingdings 2"/>
              <a:buChar char=""/>
              <a:defRPr/>
            </a:pPr>
            <a:r>
              <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p>
        </p:txBody>
      </p:sp>
      <p:sp>
        <p:nvSpPr>
          <p:cNvPr id="11" name="Rectangle 10">
            <a:extLst>
              <a:ext uri="{FF2B5EF4-FFF2-40B4-BE49-F238E27FC236}">
                <a16:creationId xmlns:a16="http://schemas.microsoft.com/office/drawing/2014/main" id="{3B86531B-498B-40A7-BEC8-1C2D66EC35AC}"/>
              </a:ext>
            </a:extLst>
          </p:cNvPr>
          <p:cNvSpPr/>
          <p:nvPr/>
        </p:nvSpPr>
        <p:spPr>
          <a:xfrm>
            <a:off x="4742688" y="2349215"/>
            <a:ext cx="1111278" cy="738664"/>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p:txBody>
      </p:sp>
      <p:sp>
        <p:nvSpPr>
          <p:cNvPr id="13" name="Rectangle 12">
            <a:extLst>
              <a:ext uri="{FF2B5EF4-FFF2-40B4-BE49-F238E27FC236}">
                <a16:creationId xmlns:a16="http://schemas.microsoft.com/office/drawing/2014/main" id="{F25F4F0C-A5FD-4A46-9B8D-C4FDC3C0F2D9}"/>
              </a:ext>
            </a:extLst>
          </p:cNvPr>
          <p:cNvSpPr/>
          <p:nvPr/>
        </p:nvSpPr>
        <p:spPr>
          <a:xfrm>
            <a:off x="3157728" y="3419948"/>
            <a:ext cx="1298640" cy="954107"/>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 Parent and Family Engagement Plan (PFEP)</a:t>
            </a:r>
          </a:p>
        </p:txBody>
      </p:sp>
      <p:sp>
        <p:nvSpPr>
          <p:cNvPr id="14" name="Rectangle 13">
            <a:extLst>
              <a:ext uri="{FF2B5EF4-FFF2-40B4-BE49-F238E27FC236}">
                <a16:creationId xmlns:a16="http://schemas.microsoft.com/office/drawing/2014/main" id="{65977F7D-52EC-4ABB-B6B2-006ECD2B9A92}"/>
              </a:ext>
            </a:extLst>
          </p:cNvPr>
          <p:cNvSpPr/>
          <p:nvPr/>
        </p:nvSpPr>
        <p:spPr>
          <a:xfrm>
            <a:off x="4742688" y="3434001"/>
            <a:ext cx="1111278" cy="954107"/>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p:txBody>
      </p:sp>
      <p:sp>
        <p:nvSpPr>
          <p:cNvPr id="15" name="Star: 5 Points 14">
            <a:extLst>
              <a:ext uri="{FF2B5EF4-FFF2-40B4-BE49-F238E27FC236}">
                <a16:creationId xmlns:a16="http://schemas.microsoft.com/office/drawing/2014/main" id="{6136C996-F299-8CCA-6EE2-BD8E0CB58A0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68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1007633" y="263295"/>
            <a:ext cx="6677891" cy="8574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1119557" y="1215934"/>
            <a:ext cx="3136800" cy="2640732"/>
          </a:xfrm>
        </p:spPr>
        <p:txBody>
          <a:bodyPr/>
          <a:lstStyle/>
          <a:p>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14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a:t>
            </a:r>
            <a:r>
              <a:rPr lang="en-US" sz="14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4346578" y="1215934"/>
            <a:ext cx="3136800" cy="2335530"/>
          </a:xfrm>
        </p:spPr>
        <p:txBody>
          <a:bodyPr/>
          <a:lstStyle/>
          <a:p>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5" name="Slide Number Placeholder 4">
            <a:extLst>
              <a:ext uri="{FF2B5EF4-FFF2-40B4-BE49-F238E27FC236}">
                <a16:creationId xmlns:a16="http://schemas.microsoft.com/office/drawing/2014/main" id="{D164F21E-811E-4AA3-BB74-64E40843BC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11" name="TextBox 10">
            <a:extLst>
              <a:ext uri="{FF2B5EF4-FFF2-40B4-BE49-F238E27FC236}">
                <a16:creationId xmlns:a16="http://schemas.microsoft.com/office/drawing/2014/main" id="{6C4D5C6B-BE56-48D5-AE56-3A31682F7E51}"/>
              </a:ext>
            </a:extLst>
          </p:cNvPr>
          <p:cNvSpPr txBox="1"/>
          <p:nvPr/>
        </p:nvSpPr>
        <p:spPr>
          <a:xfrm>
            <a:off x="5191334" y="3551464"/>
            <a:ext cx="3359727" cy="1384995"/>
          </a:xfrm>
          <a:prstGeom prst="rect">
            <a:avLst/>
          </a:prstGeom>
          <a:noFill/>
        </p:spPr>
        <p:txBody>
          <a:bodyPr wrap="square" rtlCol="0">
            <a:spAutoFit/>
          </a:bodyPr>
          <a:lstStyle/>
          <a:p>
            <a:r>
              <a:rPr lang="en-US"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dirty="0"/>
          </a:p>
        </p:txBody>
      </p:sp>
      <p:sp>
        <p:nvSpPr>
          <p:cNvPr id="9" name="Star: 5 Points 8">
            <a:extLst>
              <a:ext uri="{FF2B5EF4-FFF2-40B4-BE49-F238E27FC236}">
                <a16:creationId xmlns:a16="http://schemas.microsoft.com/office/drawing/2014/main" id="{818A4003-A7D0-2F5B-7217-BC306D81DF1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098" name="Picture 2" descr="Science Says Only 8 Percent of People Actually Achieve Their Goals. Here  Are 7 Things They Do Differently | Inc.com">
            <a:extLst>
              <a:ext uri="{FF2B5EF4-FFF2-40B4-BE49-F238E27FC236}">
                <a16:creationId xmlns:a16="http://schemas.microsoft.com/office/drawing/2014/main" id="{901BD940-0E72-DCC4-A674-E42E5DBA9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805" y="3625439"/>
            <a:ext cx="1676876" cy="138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8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B93B-7E87-4006-A63C-A5AF3536A0F1}"/>
              </a:ext>
            </a:extLst>
          </p:cNvPr>
          <p:cNvSpPr>
            <a:spLocks noGrp="1"/>
          </p:cNvSpPr>
          <p:nvPr>
            <p:ph type="title"/>
          </p:nvPr>
        </p:nvSpPr>
        <p:spPr/>
        <p:txBody>
          <a:bodyPr/>
          <a:lstStyle/>
          <a:p>
            <a:r>
              <a:rPr lang="en-US" dirty="0">
                <a:solidFill>
                  <a:schemeClr val="tx1"/>
                </a:solidFill>
              </a:rPr>
              <a:t>Sample School Compact</a:t>
            </a:r>
          </a:p>
        </p:txBody>
      </p:sp>
      <p:sp>
        <p:nvSpPr>
          <p:cNvPr id="3" name="Text Placeholder 2">
            <a:extLst>
              <a:ext uri="{FF2B5EF4-FFF2-40B4-BE49-F238E27FC236}">
                <a16:creationId xmlns:a16="http://schemas.microsoft.com/office/drawing/2014/main" id="{B3E36FD7-C49C-447B-8C75-7FF5CE1CE26C}"/>
              </a:ext>
            </a:extLst>
          </p:cNvPr>
          <p:cNvSpPr>
            <a:spLocks noGrp="1"/>
          </p:cNvSpPr>
          <p:nvPr>
            <p:ph type="body" idx="1"/>
          </p:nvPr>
        </p:nvSpPr>
        <p:spPr>
          <a:xfrm>
            <a:off x="893700" y="1373588"/>
            <a:ext cx="6462600" cy="1792176"/>
          </a:xfrm>
        </p:spPr>
        <p:txBody>
          <a:bodyPr/>
          <a:lstStyle/>
          <a:p>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school compact</a:t>
            </a:r>
            <a:endParaRPr lang="en-US" dirty="0"/>
          </a:p>
        </p:txBody>
      </p:sp>
      <p:sp>
        <p:nvSpPr>
          <p:cNvPr id="4" name="Slide Number Placeholder 3">
            <a:extLst>
              <a:ext uri="{FF2B5EF4-FFF2-40B4-BE49-F238E27FC236}">
                <a16:creationId xmlns:a16="http://schemas.microsoft.com/office/drawing/2014/main" id="{7FE0E82E-C8E7-4BD0-8356-B29B89BDE6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5" name="Star: 5 Points 4">
            <a:extLst>
              <a:ext uri="{FF2B5EF4-FFF2-40B4-BE49-F238E27FC236}">
                <a16:creationId xmlns:a16="http://schemas.microsoft.com/office/drawing/2014/main" id="{DC2CA0E8-772B-4F1E-A9E1-B4877FB8CC1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75CEF15-C62A-4848-8A59-A0349D0BA457}"/>
              </a:ext>
            </a:extLst>
          </p:cNvPr>
          <p:cNvPicPr>
            <a:picLocks noChangeAspect="1"/>
          </p:cNvPicPr>
          <p:nvPr/>
        </p:nvPicPr>
        <p:blipFill>
          <a:blip r:embed="rId3"/>
          <a:stretch>
            <a:fillRect/>
          </a:stretch>
        </p:blipFill>
        <p:spPr>
          <a:xfrm>
            <a:off x="326571" y="98608"/>
            <a:ext cx="7893698" cy="4525034"/>
          </a:xfrm>
          <a:prstGeom prst="rect">
            <a:avLst/>
          </a:prstGeom>
        </p:spPr>
      </p:pic>
    </p:spTree>
    <p:extLst>
      <p:ext uri="{BB962C8B-B14F-4D97-AF65-F5344CB8AC3E}">
        <p14:creationId xmlns:p14="http://schemas.microsoft.com/office/powerpoint/2010/main" val="3707896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endParaRPr lang="en-US" dirty="0"/>
          </a:p>
        </p:txBody>
      </p:sp>
      <p:sp>
        <p:nvSpPr>
          <p:cNvPr id="4" name="Slide Number Placeholder 3">
            <a:extLst>
              <a:ext uri="{FF2B5EF4-FFF2-40B4-BE49-F238E27FC236}">
                <a16:creationId xmlns:a16="http://schemas.microsoft.com/office/drawing/2014/main" id="{061AFB6A-C9EA-4C4F-AF77-956073ED32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9218" name="Picture 2" descr="Parent Training - Group - 360 Behavioral Health">
            <a:extLst>
              <a:ext uri="{FF2B5EF4-FFF2-40B4-BE49-F238E27FC236}">
                <a16:creationId xmlns:a16="http://schemas.microsoft.com/office/drawing/2014/main" id="{9F899E71-AE4D-F7D3-85F3-C08DB0614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877" y="3483429"/>
            <a:ext cx="2231361" cy="1442459"/>
          </a:xfrm>
          <a:prstGeom prst="rect">
            <a:avLst/>
          </a:prstGeom>
          <a:noFill/>
          <a:extLst>
            <a:ext uri="{909E8E84-426E-40DD-AFC4-6F175D3DCCD1}">
              <a14:hiddenFill xmlns:a14="http://schemas.microsoft.com/office/drawing/2010/main">
                <a:solidFill>
                  <a:srgbClr val="FFFFFF"/>
                </a:solidFill>
              </a14:hiddenFill>
            </a:ext>
          </a:extLst>
        </p:spPr>
      </p:pic>
      <p:sp>
        <p:nvSpPr>
          <p:cNvPr id="6" name="Star: 5 Points 5">
            <a:extLst>
              <a:ext uri="{FF2B5EF4-FFF2-40B4-BE49-F238E27FC236}">
                <a16:creationId xmlns:a16="http://schemas.microsoft.com/office/drawing/2014/main" id="{2133D7E7-121A-F720-4618-E3AAB557D62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89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15"/>
          <p:cNvSpPr txBox="1">
            <a:spLocks noGrp="1"/>
          </p:cNvSpPr>
          <p:nvPr>
            <p:ph type="subTitle" idx="1"/>
          </p:nvPr>
        </p:nvSpPr>
        <p:spPr>
          <a:xfrm>
            <a:off x="823295" y="101382"/>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Parent Advisory Council (PAC) Interest Form</a:t>
            </a:r>
            <a:endParaRPr dirty="0"/>
          </a:p>
        </p:txBody>
      </p:sp>
      <p:sp>
        <p:nvSpPr>
          <p:cNvPr id="113" name="Google Shape;113;p15"/>
          <p:cNvSpPr txBox="1">
            <a:spLocks noGrp="1"/>
          </p:cNvSpPr>
          <p:nvPr>
            <p:ph type="sldNum" idx="12"/>
          </p:nvPr>
        </p:nvSpPr>
        <p:spPr>
          <a:xfrm>
            <a:off x="252423" y="4255515"/>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pic>
        <p:nvPicPr>
          <p:cNvPr id="5124" name="Picture 4" descr="QRCode for 2022-23 Parent Advisory Council (PAC) &#10;Interest Form">
            <a:extLst>
              <a:ext uri="{FF2B5EF4-FFF2-40B4-BE49-F238E27FC236}">
                <a16:creationId xmlns:a16="http://schemas.microsoft.com/office/drawing/2014/main" id="{6BB4C57B-5E3D-8BF2-EA42-3707C635D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352" y="1085683"/>
            <a:ext cx="2817893" cy="2449723"/>
          </a:xfrm>
          <a:prstGeom prst="rect">
            <a:avLst/>
          </a:prstGeom>
          <a:noFill/>
          <a:extLst>
            <a:ext uri="{909E8E84-426E-40DD-AFC4-6F175D3DCCD1}">
              <a14:hiddenFill xmlns:a14="http://schemas.microsoft.com/office/drawing/2010/main">
                <a:solidFill>
                  <a:srgbClr val="FFFFFF"/>
                </a:solidFill>
              </a14:hiddenFill>
            </a:ext>
          </a:extLst>
        </p:spPr>
      </p:pic>
      <p:sp>
        <p:nvSpPr>
          <p:cNvPr id="7" name="Star: 5 Points 6">
            <a:extLst>
              <a:ext uri="{FF2B5EF4-FFF2-40B4-BE49-F238E27FC236}">
                <a16:creationId xmlns:a16="http://schemas.microsoft.com/office/drawing/2014/main" id="{4CF9A759-FDB5-1589-B995-8C1A9C50C57D}"/>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pic>
        <p:nvPicPr>
          <p:cNvPr id="2050" name="Picture 2" descr="The Florida Standards Assessment (FSA) 2021-2022 Archimedean Academy  Excellent results!!! - Archimedean Schools">
            <a:extLst>
              <a:ext uri="{FF2B5EF4-FFF2-40B4-BE49-F238E27FC236}">
                <a16:creationId xmlns:a16="http://schemas.microsoft.com/office/drawing/2014/main" id="{8BEB2D40-1733-F406-2E9D-770F9B37E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67" y="1218568"/>
            <a:ext cx="3146590" cy="27063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nchmark Advance | Florida">
            <a:extLst>
              <a:ext uri="{FF2B5EF4-FFF2-40B4-BE49-F238E27FC236}">
                <a16:creationId xmlns:a16="http://schemas.microsoft.com/office/drawing/2014/main" id="{E7A0B202-FF82-43D6-4F4B-3F7296F28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845" y="1360096"/>
            <a:ext cx="2987740" cy="2832378"/>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F12F3A9C-C905-6CD9-E14B-D05BBADD2088}"/>
              </a:ext>
            </a:extLst>
          </p:cNvPr>
          <p:cNvSpPr/>
          <p:nvPr/>
        </p:nvSpPr>
        <p:spPr>
          <a:xfrm>
            <a:off x="3788229" y="2323322"/>
            <a:ext cx="1698172" cy="522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077F788-8252-81A0-7263-E2AA047133BB}"/>
              </a:ext>
            </a:extLst>
          </p:cNvPr>
          <p:cNvSpPr txBox="1"/>
          <p:nvPr/>
        </p:nvSpPr>
        <p:spPr>
          <a:xfrm>
            <a:off x="1670180" y="251927"/>
            <a:ext cx="5122506" cy="461665"/>
          </a:xfrm>
          <a:prstGeom prst="rect">
            <a:avLst/>
          </a:prstGeom>
          <a:noFill/>
        </p:spPr>
        <p:txBody>
          <a:bodyPr wrap="square" rtlCol="0">
            <a:spAutoFit/>
          </a:bodyPr>
          <a:lstStyle/>
          <a:p>
            <a:pPr algn="ctr"/>
            <a:r>
              <a:rPr lang="en-US" sz="2400" dirty="0">
                <a:solidFill>
                  <a:schemeClr val="bg2">
                    <a:lumMod val="50000"/>
                  </a:schemeClr>
                </a:solidFill>
              </a:rPr>
              <a:t>Shift to New B.E.S.T. Standards</a:t>
            </a:r>
          </a:p>
        </p:txBody>
      </p:sp>
      <p:sp>
        <p:nvSpPr>
          <p:cNvPr id="15" name="Star: 5 Points 14">
            <a:extLst>
              <a:ext uri="{FF2B5EF4-FFF2-40B4-BE49-F238E27FC236}">
                <a16:creationId xmlns:a16="http://schemas.microsoft.com/office/drawing/2014/main" id="{DD4ED7E7-1814-1BA2-82CC-4ECB2F2BD5C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1607126" y="1987338"/>
            <a:ext cx="5795029" cy="2210468"/>
          </a:xfrm>
        </p:spPr>
        <p:txBody>
          <a:bodyPr>
            <a:normAutofit fontScale="92500"/>
          </a:bodyPr>
          <a:lstStyle/>
          <a:p>
            <a:pPr marL="0" indent="0">
              <a:buNone/>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dirty="0">
                <a:hlinkClick r:id="rId3"/>
              </a:rPr>
              <a:t>http://www.fldoe.org/standardsreview/</a:t>
            </a:r>
            <a:endParaRPr lang="en-US" dirty="0"/>
          </a:p>
          <a:p>
            <a:endParaRPr lang="en-US" dirty="0"/>
          </a:p>
          <a:p>
            <a:endParaRPr lang="en-US"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43000" y="0"/>
            <a:ext cx="6858000" cy="16847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L DOE Logo">
            <a:extLst>
              <a:ext uri="{FF2B5EF4-FFF2-40B4-BE49-F238E27FC236}">
                <a16:creationId xmlns:a16="http://schemas.microsoft.com/office/drawing/2014/main" id="{F045ADA3-9DAE-9239-8A83-61A638FBF5F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6683" y="4303845"/>
            <a:ext cx="2119747" cy="606314"/>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F29537B2-82F7-ED77-05DA-28F6A0797E2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53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idx="4294967295"/>
          </p:nvPr>
        </p:nvSpPr>
        <p:spPr>
          <a:xfrm>
            <a:off x="867747" y="130222"/>
            <a:ext cx="5727230" cy="1159800"/>
          </a:xfrm>
          <a:prstGeom prst="rect">
            <a:avLst/>
          </a:prstGeom>
        </p:spPr>
        <p:txBody>
          <a:bodyPr spcFirstLastPara="1" wrap="square" lIns="91425" tIns="91425" rIns="91425" bIns="91425" anchor="b" anchorCtr="0">
            <a:noAutofit/>
          </a:bodyPr>
          <a:lstStyle/>
          <a:p>
            <a:pPr lvl="0"/>
            <a:r>
              <a:rPr lang="en-US" altLang="en-US" sz="2800" b="1" dirty="0">
                <a:solidFill>
                  <a:srgbClr val="FF0000"/>
                </a:solidFill>
              </a:rPr>
              <a:t>New Assessment: FAST</a:t>
            </a:r>
            <a:endParaRPr sz="2800" b="1" dirty="0">
              <a:solidFill>
                <a:srgbClr val="FF0000"/>
              </a:solidFill>
            </a:endParaRPr>
          </a:p>
        </p:txBody>
      </p:sp>
      <p:sp>
        <p:nvSpPr>
          <p:cNvPr id="104" name="Google Shape;104;p14"/>
          <p:cNvSpPr txBox="1">
            <a:spLocks noGrp="1"/>
          </p:cNvSpPr>
          <p:nvPr>
            <p:ph type="body" idx="4294967295"/>
          </p:nvPr>
        </p:nvSpPr>
        <p:spPr>
          <a:xfrm>
            <a:off x="622674" y="1531663"/>
            <a:ext cx="5823982" cy="1995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400" dirty="0"/>
              <a:t>More information can be found about the FSA Transition to FAST:</a:t>
            </a:r>
          </a:p>
          <a:p>
            <a:pPr marL="0" lvl="0" indent="0" algn="l" rtl="0">
              <a:spcBef>
                <a:spcPts val="600"/>
              </a:spcBef>
              <a:spcAft>
                <a:spcPts val="0"/>
              </a:spcAft>
              <a:buNone/>
            </a:pPr>
            <a:r>
              <a:rPr lang="en-US" sz="2200" dirty="0">
                <a:solidFill>
                  <a:schemeClr val="accent1">
                    <a:lumMod val="60000"/>
                    <a:lumOff val="40000"/>
                  </a:schemeClr>
                </a:solidFill>
                <a:hlinkClick r:id="rId3"/>
              </a:rPr>
              <a:t>https://feaweb.org/fsa-transition-to-fast/</a:t>
            </a:r>
            <a:endParaRPr lang="en-US" sz="2200" dirty="0">
              <a:solidFill>
                <a:schemeClr val="accent1">
                  <a:lumMod val="60000"/>
                  <a:lumOff val="40000"/>
                </a:schemeClr>
              </a:solidFill>
            </a:endParaRPr>
          </a:p>
          <a:p>
            <a:pPr marL="0" lvl="0" indent="0" algn="l" rtl="0">
              <a:spcBef>
                <a:spcPts val="600"/>
              </a:spcBef>
              <a:spcAft>
                <a:spcPts val="0"/>
              </a:spcAft>
              <a:buNone/>
            </a:pPr>
            <a:endParaRPr sz="2200" dirty="0">
              <a:solidFill>
                <a:schemeClr val="accent1">
                  <a:lumMod val="60000"/>
                  <a:lumOff val="40000"/>
                </a:schemeClr>
              </a:solidFill>
            </a:endParaRPr>
          </a:p>
        </p:txBody>
      </p:sp>
      <p:sp>
        <p:nvSpPr>
          <p:cNvPr id="106" name="Google Shape;106;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3" name="Picture 2">
            <a:extLst>
              <a:ext uri="{FF2B5EF4-FFF2-40B4-BE49-F238E27FC236}">
                <a16:creationId xmlns:a16="http://schemas.microsoft.com/office/drawing/2014/main" id="{0BC9FCE0-6F4B-471C-A934-618A7DF5081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69329" y="1"/>
            <a:ext cx="2074671" cy="5058924"/>
          </a:xfrm>
          <a:prstGeom prst="rect">
            <a:avLst/>
          </a:prstGeom>
        </p:spPr>
      </p:pic>
      <p:sp>
        <p:nvSpPr>
          <p:cNvPr id="6" name="TextBox 5">
            <a:extLst>
              <a:ext uri="{FF2B5EF4-FFF2-40B4-BE49-F238E27FC236}">
                <a16:creationId xmlns:a16="http://schemas.microsoft.com/office/drawing/2014/main" id="{C7145104-E4E7-5CEE-7721-AB79F6196D0E}"/>
              </a:ext>
            </a:extLst>
          </p:cNvPr>
          <p:cNvSpPr txBox="1"/>
          <p:nvPr/>
        </p:nvSpPr>
        <p:spPr>
          <a:xfrm>
            <a:off x="0" y="4571436"/>
            <a:ext cx="7069330" cy="769441"/>
          </a:xfrm>
          <a:prstGeom prst="rect">
            <a:avLst/>
          </a:prstGeom>
          <a:noFill/>
        </p:spPr>
        <p:txBody>
          <a:bodyPr wrap="square" rtlCol="0">
            <a:spAutoFit/>
          </a:bodyPr>
          <a:lstStyle/>
          <a:p>
            <a:r>
              <a:rPr lang="en-US" sz="1000" dirty="0"/>
              <a:t>Source: </a:t>
            </a:r>
            <a:r>
              <a:rPr lang="en-US" sz="1000" dirty="0">
                <a:sym typeface="Wingdings" panose="05000000000000000000" pitchFamily="2" charset="2"/>
                <a:hlinkClick r:id="rId6"/>
              </a:rPr>
              <a:t>https://www.flgov.com/2021/09/14/governor-desantis-announces-end-of-the-high-stakes-fsa-testing-to-become-the-first-state-in-the-nation-to-fully-transition-to-progress-monitoring/</a:t>
            </a:r>
            <a:endParaRPr lang="en-US" sz="1000" dirty="0">
              <a:sym typeface="Wingdings" panose="05000000000000000000" pitchFamily="2" charset="2"/>
            </a:endParaRPr>
          </a:p>
          <a:p>
            <a:endParaRPr lang="en-US" sz="1000" dirty="0">
              <a:sym typeface="Wingdings" panose="05000000000000000000" pitchFamily="2" charset="2"/>
            </a:endParaRPr>
          </a:p>
          <a:p>
            <a:r>
              <a:rPr lang="en-US" dirty="0"/>
              <a:t> </a:t>
            </a:r>
          </a:p>
        </p:txBody>
      </p:sp>
      <p:sp>
        <p:nvSpPr>
          <p:cNvPr id="7" name="Star: 5 Points 6">
            <a:extLst>
              <a:ext uri="{FF2B5EF4-FFF2-40B4-BE49-F238E27FC236}">
                <a16:creationId xmlns:a16="http://schemas.microsoft.com/office/drawing/2014/main" id="{C92DE6A8-6678-AD66-EDFE-9C832C77FF7E}"/>
              </a:ext>
            </a:extLst>
          </p:cNvPr>
          <p:cNvSpPr/>
          <p:nvPr/>
        </p:nvSpPr>
        <p:spPr>
          <a:xfrm>
            <a:off x="8284632" y="84575"/>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68"/>
        <p:cNvGrpSpPr/>
        <p:nvPr/>
      </p:nvGrpSpPr>
      <p:grpSpPr>
        <a:xfrm>
          <a:off x="0" y="0"/>
          <a:ext cx="0" cy="0"/>
          <a:chOff x="0" y="0"/>
          <a:chExt cx="0" cy="0"/>
        </a:xfrm>
      </p:grpSpPr>
      <p:sp>
        <p:nvSpPr>
          <p:cNvPr id="169" name="Google Shape;169;p22"/>
          <p:cNvSpPr/>
          <p:nvPr/>
        </p:nvSpPr>
        <p:spPr>
          <a:xfrm>
            <a:off x="117" y="3323044"/>
            <a:ext cx="7352400" cy="123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txBox="1">
            <a:spLocks noGrp="1"/>
          </p:cNvSpPr>
          <p:nvPr>
            <p:ph type="title" idx="4294967295"/>
          </p:nvPr>
        </p:nvSpPr>
        <p:spPr>
          <a:xfrm>
            <a:off x="381000" y="3385744"/>
            <a:ext cx="6339125" cy="552300"/>
          </a:xfrm>
          <a:prstGeom prst="rect">
            <a:avLst/>
          </a:prstGeom>
        </p:spPr>
        <p:txBody>
          <a:bodyPr spcFirstLastPara="1" wrap="square" lIns="91425" tIns="91425" rIns="91425" bIns="91425" anchor="b" anchorCtr="0">
            <a:noAutofit/>
          </a:bodyPr>
          <a:lstStyle/>
          <a:p>
            <a:pPr lvl="0"/>
            <a:r>
              <a:rPr lang="en-US" dirty="0"/>
              <a:t>We appreciate your time!</a:t>
            </a:r>
            <a:endParaRPr dirty="0"/>
          </a:p>
        </p:txBody>
      </p:sp>
      <p:sp>
        <p:nvSpPr>
          <p:cNvPr id="171" name="Google Shape;171;p22"/>
          <p:cNvSpPr txBox="1">
            <a:spLocks noGrp="1"/>
          </p:cNvSpPr>
          <p:nvPr>
            <p:ph type="body" idx="4294967295"/>
          </p:nvPr>
        </p:nvSpPr>
        <p:spPr>
          <a:xfrm>
            <a:off x="325582" y="3809513"/>
            <a:ext cx="6615545" cy="648600"/>
          </a:xfrm>
          <a:prstGeom prst="rect">
            <a:avLst/>
          </a:prstGeom>
        </p:spPr>
        <p:txBody>
          <a:bodyPr spcFirstLastPara="1" wrap="square" lIns="91425" tIns="91425" rIns="91425" bIns="91425" anchor="t" anchorCtr="0">
            <a:noAutofit/>
          </a:bodyPr>
          <a:lstStyle/>
          <a:p>
            <a:pPr marL="0" indent="0">
              <a:buNone/>
            </a:pPr>
            <a:r>
              <a:rPr lang="en-US" sz="1400" dirty="0"/>
              <a:t>Please feel free to ask any questions and provide feedback on our Title I Program.</a:t>
            </a:r>
          </a:p>
          <a:p>
            <a:pPr marL="0" lvl="0" indent="0" algn="l" rtl="0">
              <a:spcBef>
                <a:spcPts val="600"/>
              </a:spcBef>
              <a:spcAft>
                <a:spcPts val="0"/>
              </a:spcAft>
              <a:buNone/>
            </a:pPr>
            <a:endParaRPr sz="2400" dirty="0"/>
          </a:p>
        </p:txBody>
      </p:sp>
      <p:sp>
        <p:nvSpPr>
          <p:cNvPr id="172" name="Google Shape;172;p22"/>
          <p:cNvSpPr/>
          <p:nvPr/>
        </p:nvSpPr>
        <p:spPr>
          <a:xfrm>
            <a:off x="0" y="4444375"/>
            <a:ext cx="9240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924117" y="4444375"/>
            <a:ext cx="64284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685800" y="544251"/>
            <a:ext cx="7772400" cy="1159800"/>
          </a:xfrm>
        </p:spPr>
        <p:txBody>
          <a:bodyPr/>
          <a:lstStyle/>
          <a:p>
            <a:r>
              <a:rPr lang="en-US" dirty="0"/>
              <a:t>Please take the time to participate in our survey.</a:t>
            </a:r>
          </a:p>
        </p:txBody>
      </p:sp>
      <p:sp>
        <p:nvSpPr>
          <p:cNvPr id="4" name="Slide Number Placeholder 3">
            <a:extLst>
              <a:ext uri="{FF2B5EF4-FFF2-40B4-BE49-F238E27FC236}">
                <a16:creationId xmlns:a16="http://schemas.microsoft.com/office/drawing/2014/main" id="{121B8379-68C9-4354-89C5-D728AC4AFB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
        <p:nvSpPr>
          <p:cNvPr id="5" name="TextBox 4">
            <a:extLst>
              <a:ext uri="{FF2B5EF4-FFF2-40B4-BE49-F238E27FC236}">
                <a16:creationId xmlns:a16="http://schemas.microsoft.com/office/drawing/2014/main" id="{73800BAE-CEEF-4577-9125-589AE4793E5C}"/>
              </a:ext>
            </a:extLst>
          </p:cNvPr>
          <p:cNvSpPr txBox="1"/>
          <p:nvPr/>
        </p:nvSpPr>
        <p:spPr>
          <a:xfrm flipH="1">
            <a:off x="2750127" y="4263617"/>
            <a:ext cx="3498273" cy="400110"/>
          </a:xfrm>
          <a:prstGeom prst="rect">
            <a:avLst/>
          </a:prstGeom>
          <a:noFill/>
        </p:spPr>
        <p:txBody>
          <a:bodyPr wrap="square" rtlCol="0">
            <a:spAutoFit/>
          </a:bodyPr>
          <a:lstStyle/>
          <a:p>
            <a:r>
              <a:rPr lang="en-US" sz="2000" dirty="0">
                <a:latin typeface="Monotype Corsiva" panose="03010101010201010101" pitchFamily="66" charset="0"/>
              </a:rPr>
              <a:t>Your feedback is greatly appreciated!</a:t>
            </a:r>
          </a:p>
        </p:txBody>
      </p:sp>
      <p:sp>
        <p:nvSpPr>
          <p:cNvPr id="6" name="Star: 5 Points 5">
            <a:extLst>
              <a:ext uri="{FF2B5EF4-FFF2-40B4-BE49-F238E27FC236}">
                <a16:creationId xmlns:a16="http://schemas.microsoft.com/office/drawing/2014/main" id="{BA5D9BC8-0419-36C7-423D-DCF98360552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Subtitle 7">
            <a:extLst>
              <a:ext uri="{FF2B5EF4-FFF2-40B4-BE49-F238E27FC236}">
                <a16:creationId xmlns:a16="http://schemas.microsoft.com/office/drawing/2014/main" id="{4D59398C-38CF-4E4D-BED8-993A26BA514C}"/>
              </a:ext>
            </a:extLst>
          </p:cNvPr>
          <p:cNvSpPr>
            <a:spLocks noGrp="1"/>
          </p:cNvSpPr>
          <p:nvPr>
            <p:ph type="subTitle" idx="1"/>
          </p:nvPr>
        </p:nvSpPr>
        <p:spPr/>
        <p:txBody>
          <a:bodyPr/>
          <a:lstStyle/>
          <a:p>
            <a:endParaRPr lang="en-US"/>
          </a:p>
        </p:txBody>
      </p:sp>
      <p:pic>
        <p:nvPicPr>
          <p:cNvPr id="10" name="Picture 9" descr="Qr code&#10;&#10;Description automatically generated">
            <a:extLst>
              <a:ext uri="{FF2B5EF4-FFF2-40B4-BE49-F238E27FC236}">
                <a16:creationId xmlns:a16="http://schemas.microsoft.com/office/drawing/2014/main" id="{27A4D114-02A8-42C2-871A-54C69E00C5A3}"/>
              </a:ext>
            </a:extLst>
          </p:cNvPr>
          <p:cNvPicPr>
            <a:picLocks noChangeAspect="1"/>
          </p:cNvPicPr>
          <p:nvPr/>
        </p:nvPicPr>
        <p:blipFill>
          <a:blip r:embed="rId3"/>
          <a:stretch>
            <a:fillRect/>
          </a:stretch>
        </p:blipFill>
        <p:spPr>
          <a:xfrm>
            <a:off x="3213388" y="1608590"/>
            <a:ext cx="2571750" cy="2571750"/>
          </a:xfrm>
          <a:prstGeom prst="rect">
            <a:avLst/>
          </a:prstGeom>
        </p:spPr>
      </p:pic>
    </p:spTree>
    <p:extLst>
      <p:ext uri="{BB962C8B-B14F-4D97-AF65-F5344CB8AC3E}">
        <p14:creationId xmlns:p14="http://schemas.microsoft.com/office/powerpoint/2010/main" val="3351863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
            <a:extLst>
              <a:ext uri="{FF2B5EF4-FFF2-40B4-BE49-F238E27FC236}">
                <a16:creationId xmlns:a16="http://schemas.microsoft.com/office/drawing/2014/main" id="{8F1C5A48-65B7-1C01-DACA-03F36173D92C}"/>
              </a:ext>
            </a:extLst>
          </p:cNvPr>
          <p:cNvSpPr txBox="1"/>
          <p:nvPr/>
        </p:nvSpPr>
        <p:spPr>
          <a:xfrm>
            <a:off x="912464" y="299212"/>
            <a:ext cx="6462600" cy="3552300"/>
          </a:xfrm>
          <a:prstGeom prst="rect">
            <a:avLst/>
          </a:prstGeom>
          <a:noFill/>
          <a:ln>
            <a:noFill/>
          </a:ln>
        </p:spPr>
        <p:txBody>
          <a:bodyPr spcFirstLastPara="1" wrap="square" lIns="91425" tIns="91425" rIns="91425" bIns="91425" anchor="t" anchorCtr="0">
            <a:normAutofit/>
          </a:bodyPr>
          <a:lstStyle/>
          <a:p>
            <a:pPr indent="-381000" algn="ctr">
              <a:spcAft>
                <a:spcPts val="600"/>
              </a:spcAft>
              <a:buSzPts val="2400"/>
              <a:buFont typeface="Lato"/>
            </a:pPr>
            <a:endParaRPr lang="en-US" sz="2400" i="1" dirty="0">
              <a:solidFill>
                <a:schemeClr val="dk1"/>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0516EDFB-5CFD-4824-4BB7-9E27891FA7C9}"/>
              </a:ext>
            </a:extLst>
          </p:cNvPr>
          <p:cNvSpPr>
            <a:spLocks noGrp="1"/>
          </p:cNvSpPr>
          <p:nvPr>
            <p:ph type="sldNum" sz="quarter" idx="12"/>
          </p:nvPr>
        </p:nvSpPr>
        <p:spPr>
          <a:xfrm>
            <a:off x="8480575" y="4696933"/>
            <a:ext cx="548700" cy="313500"/>
          </a:xfrm>
        </p:spPr>
        <p:txBody>
          <a:bodyPr spcFirstLastPara="1" wrap="square" lIns="91425" tIns="91425" rIns="91425" bIns="91425" anchor="t" anchorCtr="0">
            <a:normAutofit/>
          </a:bodyPr>
          <a:lstStyle/>
          <a:p>
            <a:pPr marL="0" lvl="0" indent="0">
              <a:lnSpc>
                <a:spcPct val="90000"/>
              </a:lnSpc>
              <a:spcAft>
                <a:spcPts val="600"/>
              </a:spcAft>
            </a:pPr>
            <a:fld id="{00000000-1234-1234-1234-123412341234}" type="slidenum">
              <a:rPr lang="en-US" sz="300" smtClean="0"/>
              <a:pPr marL="0" lvl="0" indent="0">
                <a:lnSpc>
                  <a:spcPct val="90000"/>
                </a:lnSpc>
                <a:spcAft>
                  <a:spcPts val="600"/>
                </a:spcAft>
              </a:pPr>
              <a:t>2</a:t>
            </a:fld>
            <a:endParaRPr lang="en-US" sz="300"/>
          </a:p>
        </p:txBody>
      </p:sp>
      <p:pic>
        <p:nvPicPr>
          <p:cNvPr id="2056" name="Picture 8" descr="What is the Significance of Education? - FreeEducator.com">
            <a:extLst>
              <a:ext uri="{FF2B5EF4-FFF2-40B4-BE49-F238E27FC236}">
                <a16:creationId xmlns:a16="http://schemas.microsoft.com/office/drawing/2014/main" id="{A5EAF802-052D-724B-2F34-264D672F9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
            <a:ext cx="9269074"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B61165A-66C9-07B0-B121-6EEA679CF2D5}"/>
              </a:ext>
            </a:extLst>
          </p:cNvPr>
          <p:cNvSpPr txBox="1"/>
          <p:nvPr/>
        </p:nvSpPr>
        <p:spPr>
          <a:xfrm>
            <a:off x="2412274" y="1214778"/>
            <a:ext cx="5394960" cy="923330"/>
          </a:xfrm>
          <a:prstGeom prst="rect">
            <a:avLst/>
          </a:prstGeom>
          <a:noFill/>
        </p:spPr>
        <p:txBody>
          <a:bodyPr wrap="square">
            <a:spAutoFit/>
          </a:bodyPr>
          <a:lstStyle/>
          <a:p>
            <a:r>
              <a:rPr lang="en-US" sz="1800" b="1" i="1" dirty="0">
                <a:solidFill>
                  <a:schemeClr val="bg1"/>
                </a:solidFill>
                <a:effectLst/>
                <a:latin typeface="Roboto" panose="02000000000000000000" pitchFamily="2" charset="0"/>
              </a:rPr>
              <a:t>Education, then, beyond all other divides of human origin, is a great equalizer of conditions of men.” </a:t>
            </a:r>
          </a:p>
          <a:p>
            <a:pPr algn="ctr"/>
            <a:r>
              <a:rPr lang="en-US" sz="1800" b="1" i="1" dirty="0">
                <a:solidFill>
                  <a:schemeClr val="bg1"/>
                </a:solidFill>
                <a:effectLst/>
                <a:latin typeface="Roboto" panose="02000000000000000000" pitchFamily="2" charset="0"/>
              </a:rPr>
              <a:t>– Horace Mann</a:t>
            </a:r>
            <a:endParaRPr lang="en-US" sz="1800" i="1" dirty="0">
              <a:solidFill>
                <a:schemeClr val="bg1"/>
              </a:solidFill>
            </a:endParaRPr>
          </a:p>
        </p:txBody>
      </p:sp>
      <p:sp>
        <p:nvSpPr>
          <p:cNvPr id="7" name="Smiley Face 6">
            <a:extLst>
              <a:ext uri="{FF2B5EF4-FFF2-40B4-BE49-F238E27FC236}">
                <a16:creationId xmlns:a16="http://schemas.microsoft.com/office/drawing/2014/main" id="{AA488447-34D9-3293-6985-03FFC5210F0F}"/>
              </a:ext>
            </a:extLst>
          </p:cNvPr>
          <p:cNvSpPr/>
          <p:nvPr/>
        </p:nvSpPr>
        <p:spPr>
          <a:xfrm>
            <a:off x="8206225" y="36611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97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83E8-7155-49A7-93BD-56A1BACD9A78}"/>
              </a:ext>
            </a:extLst>
          </p:cNvPr>
          <p:cNvSpPr>
            <a:spLocks noGrp="1"/>
          </p:cNvSpPr>
          <p:nvPr>
            <p:ph type="title"/>
          </p:nvPr>
        </p:nvSpPr>
        <p:spPr>
          <a:xfrm>
            <a:off x="888274" y="252221"/>
            <a:ext cx="5869728" cy="857400"/>
          </a:xfrm>
        </p:spPr>
        <p:txBody>
          <a:bodyPr/>
          <a:lstStyle/>
          <a:p>
            <a:r>
              <a:rPr lang="en-US" dirty="0">
                <a:solidFill>
                  <a:schemeClr val="tx1">
                    <a:lumMod val="75000"/>
                  </a:schemeClr>
                </a:solidFill>
              </a:rPr>
              <a:t>All About Title I</a:t>
            </a:r>
          </a:p>
        </p:txBody>
      </p:sp>
      <p:sp>
        <p:nvSpPr>
          <p:cNvPr id="3" name="Text Placeholder 2">
            <a:extLst>
              <a:ext uri="{FF2B5EF4-FFF2-40B4-BE49-F238E27FC236}">
                <a16:creationId xmlns:a16="http://schemas.microsoft.com/office/drawing/2014/main" id="{3BE8BAE2-8885-49CE-A641-743255227FFD}"/>
              </a:ext>
            </a:extLst>
          </p:cNvPr>
          <p:cNvSpPr>
            <a:spLocks noGrp="1"/>
          </p:cNvSpPr>
          <p:nvPr>
            <p:ph type="body" idx="1"/>
          </p:nvPr>
        </p:nvSpPr>
        <p:spPr>
          <a:xfrm>
            <a:off x="797522" y="1337545"/>
            <a:ext cx="3448896" cy="1191492"/>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largest</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federal assistance program for our nation’s schools.</a:t>
            </a:r>
          </a:p>
          <a:p>
            <a:endParaRPr lang="en-US" dirty="0"/>
          </a:p>
        </p:txBody>
      </p:sp>
      <p:sp>
        <p:nvSpPr>
          <p:cNvPr id="4" name="Text Placeholder 3">
            <a:extLst>
              <a:ext uri="{FF2B5EF4-FFF2-40B4-BE49-F238E27FC236}">
                <a16:creationId xmlns:a16="http://schemas.microsoft.com/office/drawing/2014/main" id="{FA417C2A-68EB-43B7-9D38-D53E8A6B8C5B}"/>
              </a:ext>
            </a:extLst>
          </p:cNvPr>
          <p:cNvSpPr>
            <a:spLocks noGrp="1"/>
          </p:cNvSpPr>
          <p:nvPr>
            <p:ph type="body" idx="2"/>
          </p:nvPr>
        </p:nvSpPr>
        <p:spPr>
          <a:xfrm>
            <a:off x="797522" y="2362201"/>
            <a:ext cx="3448896" cy="1579419"/>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largest</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federal assistance program for our nation’s schools.</a:t>
            </a:r>
          </a:p>
        </p:txBody>
      </p:sp>
      <p:sp>
        <p:nvSpPr>
          <p:cNvPr id="5" name="Text Placeholder 4">
            <a:extLst>
              <a:ext uri="{FF2B5EF4-FFF2-40B4-BE49-F238E27FC236}">
                <a16:creationId xmlns:a16="http://schemas.microsoft.com/office/drawing/2014/main" id="{27F59379-6936-4AD3-9B82-9C2109DD8100}"/>
              </a:ext>
            </a:extLst>
          </p:cNvPr>
          <p:cNvSpPr>
            <a:spLocks noGrp="1"/>
          </p:cNvSpPr>
          <p:nvPr>
            <p:ph type="body" idx="3"/>
          </p:nvPr>
        </p:nvSpPr>
        <p:spPr>
          <a:xfrm>
            <a:off x="797522" y="3544524"/>
            <a:ext cx="3643705" cy="1211974"/>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program serves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75</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schools in Pinellas County including eligible students in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36</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non-public schools.</a:t>
            </a:r>
          </a:p>
          <a:p>
            <a:endParaRPr lang="en-US" dirty="0"/>
          </a:p>
        </p:txBody>
      </p:sp>
      <p:sp>
        <p:nvSpPr>
          <p:cNvPr id="6" name="Slide Number Placeholder 5">
            <a:extLst>
              <a:ext uri="{FF2B5EF4-FFF2-40B4-BE49-F238E27FC236}">
                <a16:creationId xmlns:a16="http://schemas.microsoft.com/office/drawing/2014/main" id="{A6D36877-7BFC-4772-A5EC-75F7BE7D6B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1030" name="Picture 6" descr="Title I - Language and Literacy Academy for Learning">
            <a:extLst>
              <a:ext uri="{FF2B5EF4-FFF2-40B4-BE49-F238E27FC236}">
                <a16:creationId xmlns:a16="http://schemas.microsoft.com/office/drawing/2014/main" id="{CC7F76EE-2126-7F27-22CA-ED9977679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027" y="1542438"/>
            <a:ext cx="3191950" cy="2058624"/>
          </a:xfrm>
          <a:prstGeom prst="rect">
            <a:avLst/>
          </a:prstGeom>
          <a:noFill/>
          <a:extLst>
            <a:ext uri="{909E8E84-426E-40DD-AFC4-6F175D3DCCD1}">
              <a14:hiddenFill xmlns:a14="http://schemas.microsoft.com/office/drawing/2010/main">
                <a:solidFill>
                  <a:srgbClr val="FFFFFF"/>
                </a:solidFill>
              </a14:hiddenFill>
            </a:ext>
          </a:extLst>
        </p:spPr>
      </p:pic>
      <p:sp>
        <p:nvSpPr>
          <p:cNvPr id="8" name="Star: 5 Points 7">
            <a:extLst>
              <a:ext uri="{FF2B5EF4-FFF2-40B4-BE49-F238E27FC236}">
                <a16:creationId xmlns:a16="http://schemas.microsoft.com/office/drawing/2014/main" id="{42BB7BC8-9DF3-D6BF-8C82-57B1EE66027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82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893700" y="147633"/>
            <a:ext cx="4533000" cy="777227"/>
          </a:xfrm>
          <a:prstGeom prst="rect">
            <a:avLst/>
          </a:prstGeom>
        </p:spPr>
        <p:txBody>
          <a:bodyPr spcFirstLastPara="1" wrap="square" lIns="91425" tIns="91425" rIns="91425" bIns="91425" anchor="b" anchorCtr="0">
            <a:noAutofit/>
          </a:bodyPr>
          <a:lstStyle/>
          <a:p>
            <a:pPr lvl="0"/>
            <a:r>
              <a:rPr lang="en-US" dirty="0">
                <a:solidFill>
                  <a:schemeClr val="tx1"/>
                </a:solidFill>
              </a:rPr>
              <a:t>Title I Funding Process</a:t>
            </a:r>
            <a:endParaRPr dirty="0"/>
          </a:p>
        </p:txBody>
      </p:sp>
      <p:sp>
        <p:nvSpPr>
          <p:cNvPr id="429" name="Google Shape;429;p3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430" name="Google Shape;430;p39"/>
          <p:cNvSpPr/>
          <p:nvPr/>
        </p:nvSpPr>
        <p:spPr>
          <a:xfrm>
            <a:off x="833899" y="2140424"/>
            <a:ext cx="795305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39"/>
          <p:cNvSpPr/>
          <p:nvPr/>
        </p:nvSpPr>
        <p:spPr>
          <a:xfrm>
            <a:off x="893700" y="2196112"/>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39"/>
          <p:cNvSpPr/>
          <p:nvPr/>
        </p:nvSpPr>
        <p:spPr>
          <a:xfrm rot="8100000">
            <a:off x="2717838" y="1666722"/>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9"/>
          <p:cNvSpPr/>
          <p:nvPr/>
        </p:nvSpPr>
        <p:spPr>
          <a:xfrm>
            <a:off x="2798618" y="1773982"/>
            <a:ext cx="173182" cy="171492"/>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1</a:t>
            </a:r>
            <a:endParaRPr sz="900" dirty="0">
              <a:solidFill>
                <a:schemeClr val="dk2"/>
              </a:solidFill>
              <a:latin typeface="Lato"/>
              <a:ea typeface="Lato"/>
              <a:cs typeface="Lato"/>
              <a:sym typeface="Lato"/>
            </a:endParaRPr>
          </a:p>
        </p:txBody>
      </p:sp>
      <p:sp>
        <p:nvSpPr>
          <p:cNvPr id="434" name="Google Shape;434;p39"/>
          <p:cNvSpPr/>
          <p:nvPr/>
        </p:nvSpPr>
        <p:spPr>
          <a:xfrm rot="8100000">
            <a:off x="4754353" y="1592906"/>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flipH="1">
            <a:off x="4821381" y="1682634"/>
            <a:ext cx="207819" cy="172133"/>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3</a:t>
            </a:r>
            <a:endParaRPr sz="900" dirty="0">
              <a:solidFill>
                <a:schemeClr val="dk2"/>
              </a:solidFill>
              <a:latin typeface="Lato"/>
              <a:ea typeface="Lato"/>
              <a:cs typeface="Lato"/>
              <a:sym typeface="Lato"/>
            </a:endParaRPr>
          </a:p>
        </p:txBody>
      </p:sp>
      <p:sp>
        <p:nvSpPr>
          <p:cNvPr id="436" name="Google Shape;436;p39"/>
          <p:cNvSpPr/>
          <p:nvPr/>
        </p:nvSpPr>
        <p:spPr>
          <a:xfrm rot="8100000">
            <a:off x="6782428" y="1619084"/>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rot="-2700000">
            <a:off x="5870488" y="3554921"/>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flipH="1">
            <a:off x="5970810" y="3644780"/>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2"/>
              </a:solidFill>
              <a:latin typeface="Lato"/>
              <a:ea typeface="Lato"/>
              <a:cs typeface="Lato"/>
              <a:sym typeface="Lato"/>
            </a:endParaRPr>
          </a:p>
        </p:txBody>
      </p:sp>
      <p:sp>
        <p:nvSpPr>
          <p:cNvPr id="442" name="Google Shape;442;p39"/>
          <p:cNvSpPr/>
          <p:nvPr/>
        </p:nvSpPr>
        <p:spPr>
          <a:xfrm rot="-2700000">
            <a:off x="3773903" y="3489517"/>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p:nvPr/>
        </p:nvSpPr>
        <p:spPr>
          <a:xfrm>
            <a:off x="3823512" y="3526971"/>
            <a:ext cx="235526" cy="245976"/>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2</a:t>
            </a:r>
            <a:endParaRPr sz="900" dirty="0">
              <a:solidFill>
                <a:schemeClr val="dk2"/>
              </a:solidFill>
              <a:latin typeface="Lato"/>
              <a:ea typeface="Lato"/>
              <a:cs typeface="Lato"/>
              <a:sym typeface="Lato"/>
            </a:endParaRPr>
          </a:p>
        </p:txBody>
      </p:sp>
      <p:sp>
        <p:nvSpPr>
          <p:cNvPr id="444" name="Google Shape;444;p39"/>
          <p:cNvSpPr txBox="1"/>
          <p:nvPr/>
        </p:nvSpPr>
        <p:spPr>
          <a:xfrm>
            <a:off x="2362478" y="1265271"/>
            <a:ext cx="1045461" cy="279485"/>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Federal Government </a:t>
            </a:r>
            <a:endParaRPr dirty="0">
              <a:solidFill>
                <a:schemeClr val="dk2"/>
              </a:solidFill>
              <a:latin typeface="Lato"/>
              <a:ea typeface="Lato"/>
              <a:cs typeface="Lato"/>
              <a:sym typeface="Lato"/>
            </a:endParaRPr>
          </a:p>
        </p:txBody>
      </p:sp>
      <p:sp>
        <p:nvSpPr>
          <p:cNvPr id="445" name="Google Shape;445;p39"/>
          <p:cNvSpPr txBox="1"/>
          <p:nvPr/>
        </p:nvSpPr>
        <p:spPr>
          <a:xfrm>
            <a:off x="4278525" y="976278"/>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Pinellas County Schools</a:t>
            </a:r>
            <a:endParaRPr dirty="0">
              <a:solidFill>
                <a:schemeClr val="dk2"/>
              </a:solidFill>
              <a:latin typeface="Lato"/>
              <a:ea typeface="Lato"/>
              <a:cs typeface="Lato"/>
              <a:sym typeface="Lato"/>
            </a:endParaRPr>
          </a:p>
        </p:txBody>
      </p:sp>
      <p:sp>
        <p:nvSpPr>
          <p:cNvPr id="446" name="Google Shape;446;p39"/>
          <p:cNvSpPr txBox="1"/>
          <p:nvPr/>
        </p:nvSpPr>
        <p:spPr>
          <a:xfrm>
            <a:off x="6306599" y="1000691"/>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Increased Student Achievement </a:t>
            </a:r>
            <a:endParaRPr dirty="0">
              <a:solidFill>
                <a:schemeClr val="dk2"/>
              </a:solidFill>
              <a:latin typeface="Lato"/>
              <a:ea typeface="Lato"/>
              <a:cs typeface="Lato"/>
              <a:sym typeface="Lato"/>
            </a:endParaRPr>
          </a:p>
        </p:txBody>
      </p:sp>
      <p:sp>
        <p:nvSpPr>
          <p:cNvPr id="447" name="Google Shape;447;p39"/>
          <p:cNvSpPr txBox="1"/>
          <p:nvPr/>
        </p:nvSpPr>
        <p:spPr>
          <a:xfrm>
            <a:off x="3367708" y="3958993"/>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Florida Department of Education </a:t>
            </a:r>
            <a:endParaRPr dirty="0">
              <a:solidFill>
                <a:schemeClr val="dk2"/>
              </a:solidFill>
              <a:latin typeface="Lato"/>
              <a:ea typeface="Lato"/>
              <a:cs typeface="Lato"/>
              <a:sym typeface="Lato"/>
            </a:endParaRPr>
          </a:p>
        </p:txBody>
      </p:sp>
      <p:sp>
        <p:nvSpPr>
          <p:cNvPr id="448" name="Google Shape;448;p39"/>
          <p:cNvSpPr txBox="1"/>
          <p:nvPr/>
        </p:nvSpPr>
        <p:spPr>
          <a:xfrm>
            <a:off x="5405899" y="3961622"/>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bg2"/>
                </a:solidFill>
                <a:latin typeface="Lato"/>
                <a:ea typeface="Lato"/>
                <a:cs typeface="Lato"/>
                <a:sym typeface="Lato"/>
              </a:rPr>
              <a:t>Bardmoor Elementary</a:t>
            </a:r>
            <a:endParaRPr dirty="0">
              <a:solidFill>
                <a:schemeClr val="bg2"/>
              </a:solidFill>
              <a:latin typeface="Lato"/>
              <a:ea typeface="Lato"/>
              <a:cs typeface="Lato"/>
              <a:sym typeface="Lato"/>
            </a:endParaRPr>
          </a:p>
        </p:txBody>
      </p:sp>
      <p:sp>
        <p:nvSpPr>
          <p:cNvPr id="2" name="Star: 5 Points 1">
            <a:extLst>
              <a:ext uri="{FF2B5EF4-FFF2-40B4-BE49-F238E27FC236}">
                <a16:creationId xmlns:a16="http://schemas.microsoft.com/office/drawing/2014/main" id="{F535D51E-BC7F-47AB-B7ED-A35A8CD84035}"/>
              </a:ext>
            </a:extLst>
          </p:cNvPr>
          <p:cNvSpPr/>
          <p:nvPr/>
        </p:nvSpPr>
        <p:spPr>
          <a:xfrm>
            <a:off x="6883990" y="1733225"/>
            <a:ext cx="131619" cy="147001"/>
          </a:xfrm>
          <a:prstGeom prst="star5">
            <a:avLst>
              <a:gd name="adj" fmla="val 22634"/>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DC86F1-85B2-4EA9-9C4B-571BBFCE9211}"/>
              </a:ext>
            </a:extLst>
          </p:cNvPr>
          <p:cNvSpPr/>
          <p:nvPr/>
        </p:nvSpPr>
        <p:spPr>
          <a:xfrm>
            <a:off x="5915872" y="3604108"/>
            <a:ext cx="243977" cy="215444"/>
          </a:xfrm>
          <a:prstGeom prst="rect">
            <a:avLst/>
          </a:prstGeom>
        </p:spPr>
        <p:txBody>
          <a:bodyPr wrap="none">
            <a:spAutoFit/>
          </a:bodyPr>
          <a:lstStyle/>
          <a:p>
            <a:pPr lvl="0" algn="ctr"/>
            <a:r>
              <a:rPr lang="en" sz="800" dirty="0">
                <a:solidFill>
                  <a:schemeClr val="dk2"/>
                </a:solidFill>
                <a:latin typeface="Lato"/>
                <a:ea typeface="Lato"/>
                <a:cs typeface="Lato"/>
                <a:sym typeface="Lato"/>
              </a:rPr>
              <a:t>4</a:t>
            </a:r>
          </a:p>
        </p:txBody>
      </p:sp>
      <p:sp>
        <p:nvSpPr>
          <p:cNvPr id="22" name="Star: 5 Points 21">
            <a:extLst>
              <a:ext uri="{FF2B5EF4-FFF2-40B4-BE49-F238E27FC236}">
                <a16:creationId xmlns:a16="http://schemas.microsoft.com/office/drawing/2014/main" id="{DB35AB53-17C4-2B78-82A8-518D880F12D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483700" cy="234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ctrTitle" idx="4294967295"/>
          </p:nvPr>
        </p:nvSpPr>
        <p:spPr>
          <a:xfrm>
            <a:off x="778225" y="2383444"/>
            <a:ext cx="748885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solidFill>
                  <a:schemeClr val="lt1"/>
                </a:solidFill>
              </a:rPr>
              <a:t>Supplemental Resources</a:t>
            </a:r>
            <a:endParaRPr sz="4800" dirty="0">
              <a:solidFill>
                <a:schemeClr val="lt1"/>
              </a:solidFill>
            </a:endParaRPr>
          </a:p>
        </p:txBody>
      </p:sp>
      <p:sp>
        <p:nvSpPr>
          <p:cNvPr id="133" name="Google Shape;133;p18"/>
          <p:cNvSpPr txBox="1">
            <a:spLocks noGrp="1"/>
          </p:cNvSpPr>
          <p:nvPr>
            <p:ph type="subTitle" idx="4294967295"/>
          </p:nvPr>
        </p:nvSpPr>
        <p:spPr>
          <a:xfrm>
            <a:off x="778225" y="3435185"/>
            <a:ext cx="6623100" cy="784800"/>
          </a:xfrm>
          <a:prstGeom prst="rect">
            <a:avLst/>
          </a:prstGeom>
        </p:spPr>
        <p:txBody>
          <a:bodyPr spcFirstLastPara="1" wrap="square" lIns="91425" tIns="91425" rIns="91425" bIns="91425" anchor="t" anchorCtr="0">
            <a:noAutofit/>
          </a:bodyPr>
          <a:lstStyle/>
          <a:p>
            <a:pPr marL="0" lvl="0" indent="0">
              <a:buNone/>
            </a:pPr>
            <a:r>
              <a:rPr lang="en-US" dirty="0">
                <a:solidFill>
                  <a:schemeClr val="bg1"/>
                </a:solidFill>
              </a:rPr>
              <a:t>Definition: provided in addition to what is already present or available to complete or enhance it.</a:t>
            </a:r>
          </a:p>
        </p:txBody>
      </p:sp>
      <p:sp>
        <p:nvSpPr>
          <p:cNvPr id="139" name="Google Shape;13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5" name="Graphic 4" descr="Cheers">
            <a:extLst>
              <a:ext uri="{FF2B5EF4-FFF2-40B4-BE49-F238E27FC236}">
                <a16:creationId xmlns:a16="http://schemas.microsoft.com/office/drawing/2014/main" id="{85C5E274-0471-44FC-845C-70E147DA9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5984" y="451104"/>
            <a:ext cx="1438656" cy="1426463"/>
          </a:xfrm>
          <a:prstGeom prst="rect">
            <a:avLst/>
          </a:prstGeom>
        </p:spPr>
      </p:pic>
      <p:sp>
        <p:nvSpPr>
          <p:cNvPr id="3" name="TextBox 2">
            <a:extLst>
              <a:ext uri="{FF2B5EF4-FFF2-40B4-BE49-F238E27FC236}">
                <a16:creationId xmlns:a16="http://schemas.microsoft.com/office/drawing/2014/main" id="{C01B6F3A-4037-49C3-854B-F56FA8374D32}"/>
              </a:ext>
            </a:extLst>
          </p:cNvPr>
          <p:cNvSpPr txBox="1"/>
          <p:nvPr/>
        </p:nvSpPr>
        <p:spPr>
          <a:xfrm>
            <a:off x="7053581" y="4696933"/>
            <a:ext cx="1426994" cy="430887"/>
          </a:xfrm>
          <a:prstGeom prst="rect">
            <a:avLst/>
          </a:prstGeom>
          <a:noFill/>
        </p:spPr>
        <p:txBody>
          <a:bodyPr wrap="none" rtlCol="0">
            <a:spAutoFit/>
          </a:bodyPr>
          <a:lstStyle/>
          <a:p>
            <a:r>
              <a:rPr lang="en-US" sz="800" dirty="0">
                <a:solidFill>
                  <a:schemeClr val="lt1"/>
                </a:solidFill>
              </a:rPr>
              <a:t>https://languages.oup.com/</a:t>
            </a:r>
          </a:p>
          <a:p>
            <a:endParaRPr lang="en-US" dirty="0"/>
          </a:p>
        </p:txBody>
      </p:sp>
      <p:sp>
        <p:nvSpPr>
          <p:cNvPr id="8" name="Star: 5 Points 7">
            <a:extLst>
              <a:ext uri="{FF2B5EF4-FFF2-40B4-BE49-F238E27FC236}">
                <a16:creationId xmlns:a16="http://schemas.microsoft.com/office/drawing/2014/main" id="{45AC6702-5F3C-1662-D87E-341F7E98A35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B03F-E916-4A99-8DE1-F73BD4D9CE7A}"/>
              </a:ext>
            </a:extLst>
          </p:cNvPr>
          <p:cNvSpPr>
            <a:spLocks noGrp="1"/>
          </p:cNvSpPr>
          <p:nvPr>
            <p:ph type="title"/>
          </p:nvPr>
        </p:nvSpPr>
        <p:spPr>
          <a:xfrm>
            <a:off x="1615440" y="126740"/>
            <a:ext cx="6269228" cy="857400"/>
          </a:xfrm>
        </p:spPr>
        <p:txBody>
          <a:bodyPr/>
          <a:lstStyle/>
          <a:p>
            <a:r>
              <a:rPr lang="en-US" altLang="en-US" sz="2000" dirty="0">
                <a:solidFill>
                  <a:schemeClr val="tx1">
                    <a:lumMod val="75000"/>
                  </a:schemeClr>
                </a:solidFill>
              </a:rPr>
              <a:t>Title I Programs Provide Supplemental Support</a:t>
            </a:r>
            <a:endParaRPr lang="en-US" sz="2000" dirty="0"/>
          </a:p>
        </p:txBody>
      </p:sp>
      <p:sp>
        <p:nvSpPr>
          <p:cNvPr id="3" name="Text Placeholder 2">
            <a:extLst>
              <a:ext uri="{FF2B5EF4-FFF2-40B4-BE49-F238E27FC236}">
                <a16:creationId xmlns:a16="http://schemas.microsoft.com/office/drawing/2014/main" id="{5D1A1D8F-380D-4975-B270-B8A3F0357825}"/>
              </a:ext>
            </a:extLst>
          </p:cNvPr>
          <p:cNvSpPr>
            <a:spLocks noGrp="1"/>
          </p:cNvSpPr>
          <p:nvPr>
            <p:ph type="body" idx="1"/>
          </p:nvPr>
        </p:nvSpPr>
        <p:spPr>
          <a:xfrm>
            <a:off x="968291" y="1105452"/>
            <a:ext cx="7512283" cy="2985052"/>
          </a:xfrm>
        </p:spPr>
        <p:txBody>
          <a:bodyPr/>
          <a:lstStyle/>
          <a:p>
            <a:pPr marL="533400" lvl="1" indent="0">
              <a:buNone/>
            </a:pPr>
            <a:r>
              <a:rPr lang="en-US" dirty="0"/>
              <a:t>At Bardmoor Title I provides </a:t>
            </a:r>
          </a:p>
          <a:p>
            <a:pPr lvl="1">
              <a:buFontTx/>
              <a:buChar char="-"/>
            </a:pPr>
            <a:r>
              <a:rPr lang="en-US" dirty="0"/>
              <a:t>Hourly teachers to work with students in reading and math</a:t>
            </a:r>
          </a:p>
          <a:p>
            <a:pPr lvl="1">
              <a:buFontTx/>
              <a:buChar char="-"/>
            </a:pPr>
            <a:r>
              <a:rPr lang="en-US" dirty="0"/>
              <a:t>MTSS coach</a:t>
            </a:r>
          </a:p>
          <a:p>
            <a:pPr lvl="1">
              <a:buFontTx/>
              <a:buChar char="-"/>
            </a:pPr>
            <a:r>
              <a:rPr lang="en-US" dirty="0"/>
              <a:t>Full time social worker </a:t>
            </a:r>
          </a:p>
          <a:p>
            <a:pPr lvl="1">
              <a:buFontTx/>
              <a:buChar char="-"/>
            </a:pPr>
            <a:r>
              <a:rPr lang="en-US" dirty="0"/>
              <a:t>Curriculum materials</a:t>
            </a:r>
          </a:p>
          <a:p>
            <a:pPr lvl="1">
              <a:buFontTx/>
              <a:buChar char="-"/>
            </a:pPr>
            <a:r>
              <a:rPr lang="en-US" dirty="0"/>
              <a:t>Reading interventions for struggling students</a:t>
            </a:r>
          </a:p>
          <a:p>
            <a:pPr lvl="1">
              <a:buFontTx/>
              <a:buChar char="-"/>
            </a:pPr>
            <a:r>
              <a:rPr lang="en-US" dirty="0"/>
              <a:t>Family engagement workshops </a:t>
            </a:r>
          </a:p>
        </p:txBody>
      </p:sp>
      <p:sp>
        <p:nvSpPr>
          <p:cNvPr id="4" name="Slide Number Placeholder 3">
            <a:extLst>
              <a:ext uri="{FF2B5EF4-FFF2-40B4-BE49-F238E27FC236}">
                <a16:creationId xmlns:a16="http://schemas.microsoft.com/office/drawing/2014/main" id="{39ED4702-F666-40FD-9901-461BBE1E9C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7" name="Smiley Face 6">
            <a:extLst>
              <a:ext uri="{FF2B5EF4-FFF2-40B4-BE49-F238E27FC236}">
                <a16:creationId xmlns:a16="http://schemas.microsoft.com/office/drawing/2014/main" id="{EB5C17AB-E3C5-63D8-0891-3FBFA4DA444A}"/>
              </a:ext>
            </a:extLst>
          </p:cNvPr>
          <p:cNvSpPr/>
          <p:nvPr/>
        </p:nvSpPr>
        <p:spPr>
          <a:xfrm>
            <a:off x="8140910" y="331988"/>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309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326571" y="358388"/>
            <a:ext cx="7529805"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1"/>
                </a:solidFill>
              </a:rPr>
              <a:t>Title I Schoolwide Planning and Input</a:t>
            </a:r>
            <a:endParaRPr dirty="0">
              <a:solidFill>
                <a:schemeClr val="tx1"/>
              </a:solidFill>
            </a:endParaRPr>
          </a:p>
        </p:txBody>
      </p:sp>
      <p:grpSp>
        <p:nvGrpSpPr>
          <p:cNvPr id="243" name="Google Shape;243;p28"/>
          <p:cNvGrpSpPr/>
          <p:nvPr/>
        </p:nvGrpSpPr>
        <p:grpSpPr>
          <a:xfrm>
            <a:off x="5632317" y="2002063"/>
            <a:ext cx="3305700" cy="2612288"/>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Last</a:t>
              </a:r>
              <a:endParaRPr>
                <a:solidFill>
                  <a:schemeClr val="lt1"/>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grpSp>
        <p:nvGrpSpPr>
          <p:cNvPr id="246" name="Google Shape;246;p28"/>
          <p:cNvGrpSpPr/>
          <p:nvPr/>
        </p:nvGrpSpPr>
        <p:grpSpPr>
          <a:xfrm>
            <a:off x="0" y="2002224"/>
            <a:ext cx="3546900" cy="2612127"/>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First</a:t>
              </a:r>
              <a:endParaRPr sz="2400">
                <a:solidFill>
                  <a:schemeClr val="lt1"/>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lang="en-US" sz="1600" dirty="0">
                <a:solidFill>
                  <a:schemeClr val="dk1"/>
                </a:solidFill>
                <a:latin typeface="Lato"/>
                <a:ea typeface="Lato"/>
                <a:cs typeface="Lato"/>
                <a:sym typeface="Lato"/>
              </a:endParaRPr>
            </a:p>
          </p:txBody>
        </p:sp>
      </p:grpSp>
      <p:grpSp>
        <p:nvGrpSpPr>
          <p:cNvPr id="249" name="Google Shape;249;p28"/>
          <p:cNvGrpSpPr/>
          <p:nvPr/>
        </p:nvGrpSpPr>
        <p:grpSpPr>
          <a:xfrm>
            <a:off x="2944204" y="2002063"/>
            <a:ext cx="3305700" cy="2654486"/>
            <a:chOff x="2944204" y="1189775"/>
            <a:chExt cx="3305700" cy="3539314"/>
          </a:xfrm>
        </p:grpSpPr>
        <p:sp>
          <p:nvSpPr>
            <p:cNvPr id="250" name="Google Shape;250;p28"/>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Second</a:t>
              </a:r>
              <a:endParaRPr>
                <a:solidFill>
                  <a:schemeClr val="lt1"/>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sp>
        <p:nvSpPr>
          <p:cNvPr id="252" name="Google Shape;252;p2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3" name="Rectangle 2">
            <a:extLst>
              <a:ext uri="{FF2B5EF4-FFF2-40B4-BE49-F238E27FC236}">
                <a16:creationId xmlns:a16="http://schemas.microsoft.com/office/drawing/2014/main" id="{E226A15A-AB8B-461E-B4CC-2F680DF8B07A}"/>
              </a:ext>
            </a:extLst>
          </p:cNvPr>
          <p:cNvSpPr/>
          <p:nvPr/>
        </p:nvSpPr>
        <p:spPr>
          <a:xfrm>
            <a:off x="851028" y="2654338"/>
            <a:ext cx="1997861" cy="1384995"/>
          </a:xfrm>
          <a:prstGeom prst="rect">
            <a:avLst/>
          </a:prstGeom>
        </p:spPr>
        <p:txBody>
          <a:bodyPr wrap="square">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
        <p:nvSpPr>
          <p:cNvPr id="14" name="Star: 5 Points 13">
            <a:extLst>
              <a:ext uri="{FF2B5EF4-FFF2-40B4-BE49-F238E27FC236}">
                <a16:creationId xmlns:a16="http://schemas.microsoft.com/office/drawing/2014/main" id="{52848199-698A-DABF-ACDD-4AB2811C8B1A}"/>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1586344" y="358388"/>
            <a:ext cx="5769955" cy="857400"/>
          </a:xfrm>
        </p:spPr>
        <p:txBody>
          <a:bodyPr/>
          <a:lstStyle/>
          <a:p>
            <a:r>
              <a:rPr lang="en-US" dirty="0">
                <a:solidFill>
                  <a:schemeClr val="tx1"/>
                </a:solidFill>
              </a:rPr>
              <a:t>Title I Schoolwide Budget</a:t>
            </a:r>
          </a:p>
        </p:txBody>
      </p:sp>
      <p:sp>
        <p:nvSpPr>
          <p:cNvPr id="3" name="Slide Number Placeholder 2">
            <a:extLst>
              <a:ext uri="{FF2B5EF4-FFF2-40B4-BE49-F238E27FC236}">
                <a16:creationId xmlns:a16="http://schemas.microsoft.com/office/drawing/2014/main" id="{8765C816-4D0F-4FD9-9F2C-734D99E57C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Rectangle 3">
            <a:extLst>
              <a:ext uri="{FF2B5EF4-FFF2-40B4-BE49-F238E27FC236}">
                <a16:creationId xmlns:a16="http://schemas.microsoft.com/office/drawing/2014/main" id="{4A85E29F-2C64-49C1-AD16-7CD5491C723C}"/>
              </a:ext>
            </a:extLst>
          </p:cNvPr>
          <p:cNvSpPr/>
          <p:nvPr/>
        </p:nvSpPr>
        <p:spPr>
          <a:xfrm>
            <a:off x="116307" y="1398060"/>
            <a:ext cx="7487651" cy="2031325"/>
          </a:xfrm>
          <a:prstGeom prst="rect">
            <a:avLst/>
          </a:prstGeom>
        </p:spPr>
        <p:txBody>
          <a:bodyPr wrap="square">
            <a:spAutoFit/>
          </a:bodyPr>
          <a:lstStyle/>
          <a:p>
            <a:pPr marL="0" indent="0">
              <a:buNone/>
            </a:pPr>
            <a:endParaRPr lang="en-US" sz="18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sz="1800" b="1"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Total Allocation 180,150</a:t>
            </a:r>
          </a:p>
          <a:p>
            <a:pPr marL="0" indent="0">
              <a:buNone/>
            </a:pPr>
            <a:r>
              <a:rPr lang="en-US" sz="1800" dirty="0">
                <a:solidFill>
                  <a:schemeClr val="bg2">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Personnel 64% (including hourly teachers, MTSS coach, School Social worker -119,282</a:t>
            </a:r>
          </a:p>
          <a:p>
            <a:pPr marL="0" indent="0">
              <a:buNone/>
            </a:pPr>
            <a:r>
              <a:rPr lang="en-US" sz="1800" dirty="0">
                <a:solidFill>
                  <a:schemeClr val="accent2"/>
                </a:solidFill>
                <a:latin typeface="Nirmala UI Semilight" panose="020B0402040204020203" pitchFamily="34" charset="0"/>
                <a:ea typeface="Nirmala UI Semilight" panose="020B0402040204020203" pitchFamily="34" charset="0"/>
                <a:cs typeface="Nirmala UI Semilight" panose="020B0402040204020203" pitchFamily="34" charset="0"/>
              </a:rPr>
              <a:t> Professional Development  2% 3,850.00</a:t>
            </a:r>
          </a:p>
          <a:p>
            <a:pPr marL="0" indent="0">
              <a:buNone/>
            </a:pPr>
            <a:r>
              <a:rPr lang="en-US" sz="1800" dirty="0">
                <a:solidFill>
                  <a:schemeClr val="accent3">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Curriculum Development and Coordination 34% 62,947</a:t>
            </a:r>
          </a:p>
          <a:p>
            <a:pPr marL="0" indent="0">
              <a:buNone/>
            </a:pPr>
            <a:r>
              <a:rPr lang="en-US" sz="1800" dirty="0">
                <a:solidFill>
                  <a:schemeClr val="accent4"/>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Instructional Materials and Resources  1%  2,546</a:t>
            </a: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9816" y="476010"/>
            <a:ext cx="616528" cy="622156"/>
          </a:xfrm>
          <a:prstGeom prst="rect">
            <a:avLst/>
          </a:prstGeom>
        </p:spPr>
      </p:pic>
      <p:sp>
        <p:nvSpPr>
          <p:cNvPr id="6" name="Star: 5 Points 5">
            <a:extLst>
              <a:ext uri="{FF2B5EF4-FFF2-40B4-BE49-F238E27FC236}">
                <a16:creationId xmlns:a16="http://schemas.microsoft.com/office/drawing/2014/main" id="{AC6DEB86-A807-A2A9-E635-3F4A912DE01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96D2FCE6-94E9-49A1-846A-10BB15075A29}"/>
              </a:ext>
            </a:extLst>
          </p:cNvPr>
          <p:cNvGraphicFramePr/>
          <p:nvPr>
            <p:extLst>
              <p:ext uri="{D42A27DB-BD31-4B8C-83A1-F6EECF244321}">
                <p14:modId xmlns:p14="http://schemas.microsoft.com/office/powerpoint/2010/main" val="3690723408"/>
              </p:ext>
            </p:extLst>
          </p:nvPr>
        </p:nvGraphicFramePr>
        <p:xfrm>
          <a:off x="5678698" y="1215788"/>
          <a:ext cx="4219173" cy="33380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820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4" name="Slide Number Placeholder 3">
            <a:extLst>
              <a:ext uri="{FF2B5EF4-FFF2-40B4-BE49-F238E27FC236}">
                <a16:creationId xmlns:a16="http://schemas.microsoft.com/office/drawing/2014/main" id="{BB896436-80EE-4F91-9962-552005F5A6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6" name="Rectangle 5">
            <a:extLst>
              <a:ext uri="{FF2B5EF4-FFF2-40B4-BE49-F238E27FC236}">
                <a16:creationId xmlns:a16="http://schemas.microsoft.com/office/drawing/2014/main" id="{792BEB1D-C138-426E-8B68-A5051D5B9655}"/>
              </a:ext>
            </a:extLst>
          </p:cNvPr>
          <p:cNvSpPr/>
          <p:nvPr/>
        </p:nvSpPr>
        <p:spPr>
          <a:xfrm>
            <a:off x="893700" y="1273344"/>
            <a:ext cx="4572000" cy="523220"/>
          </a:xfrm>
          <a:prstGeom prst="rect">
            <a:avLst/>
          </a:prstGeom>
        </p:spPr>
        <p:txBody>
          <a:bodyPr>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dirty="0">
              <a:solidFill>
                <a:schemeClr val="tx1">
                  <a:lumMod val="75000"/>
                </a:schemeClr>
              </a:solidFill>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3068726681"/>
              </p:ext>
            </p:extLst>
          </p:nvPr>
        </p:nvGraphicFramePr>
        <p:xfrm>
          <a:off x="762000" y="1796564"/>
          <a:ext cx="3726873" cy="3129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If parents believe they can boost child development, they can change their  kids' outcomes | University of Chicago News">
            <a:extLst>
              <a:ext uri="{FF2B5EF4-FFF2-40B4-BE49-F238E27FC236}">
                <a16:creationId xmlns:a16="http://schemas.microsoft.com/office/drawing/2014/main" id="{63DCDBB5-7929-25FC-85CC-D7709EF62D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8560" y="2017115"/>
            <a:ext cx="2997497" cy="2534120"/>
          </a:xfrm>
          <a:prstGeom prst="rect">
            <a:avLst/>
          </a:prstGeom>
          <a:noFill/>
          <a:extLst>
            <a:ext uri="{909E8E84-426E-40DD-AFC4-6F175D3DCCD1}">
              <a14:hiddenFill xmlns:a14="http://schemas.microsoft.com/office/drawing/2010/main">
                <a:solidFill>
                  <a:srgbClr val="FFFFFF"/>
                </a:solidFill>
              </a14:hiddenFill>
            </a:ext>
          </a:extLst>
        </p:spPr>
      </p:pic>
      <p:sp>
        <p:nvSpPr>
          <p:cNvPr id="7" name="Star: 5 Points 6">
            <a:extLst>
              <a:ext uri="{FF2B5EF4-FFF2-40B4-BE49-F238E27FC236}">
                <a16:creationId xmlns:a16="http://schemas.microsoft.com/office/drawing/2014/main" id="{041B9675-DF26-990B-EC29-386EF6C84A3C}"/>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064281"/>
      </p:ext>
    </p:extLst>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26F2A1D279794C95913B258445B400" ma:contentTypeVersion="6" ma:contentTypeDescription="Create a new document." ma:contentTypeScope="" ma:versionID="5f859791bfa6c4a9990fc35e3d8ebd4d">
  <xsd:schema xmlns:xsd="http://www.w3.org/2001/XMLSchema" xmlns:xs="http://www.w3.org/2001/XMLSchema" xmlns:p="http://schemas.microsoft.com/office/2006/metadata/properties" xmlns:ns2="14014824-8c68-406d-86fe-dcccc773fde3" targetNamespace="http://schemas.microsoft.com/office/2006/metadata/properties" ma:root="true" ma:fieldsID="217068c4a8a1ec9cf35d18339c106288" ns2:_="">
    <xsd:import namespace="14014824-8c68-406d-86fe-dcccc773fd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14824-8c68-406d-86fe-dcccc773fd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BC683C-F712-4285-83F9-47B438E00907}">
  <ds:schemaRefs>
    <ds:schemaRef ds:uri="http://schemas.microsoft.com/sharepoint/v3/contenttype/forms"/>
  </ds:schemaRefs>
</ds:datastoreItem>
</file>

<file path=customXml/itemProps2.xml><?xml version="1.0" encoding="utf-8"?>
<ds:datastoreItem xmlns:ds="http://schemas.openxmlformats.org/officeDocument/2006/customXml" ds:itemID="{4D974530-AC96-431F-AD8D-2C022D30E692}">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terms/"/>
    <ds:schemaRef ds:uri="http://purl.org/dc/elements/1.1/"/>
    <ds:schemaRef ds:uri="http://www.w3.org/XML/1998/namespace"/>
    <ds:schemaRef ds:uri="http://schemas.microsoft.com/office/infopath/2007/PartnerControls"/>
    <ds:schemaRef ds:uri="14014824-8c68-406d-86fe-dcccc773fde3"/>
  </ds:schemaRefs>
</ds:datastoreItem>
</file>

<file path=customXml/itemProps3.xml><?xml version="1.0" encoding="utf-8"?>
<ds:datastoreItem xmlns:ds="http://schemas.openxmlformats.org/officeDocument/2006/customXml" ds:itemID="{1F0E17D5-F473-447C-BFAC-35C5AEEC9A3E}">
  <ds:schemaRefs>
    <ds:schemaRef ds:uri="14014824-8c68-406d-86fe-dcccc773fd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23135</TotalTime>
  <Words>1378</Words>
  <Application>Microsoft Office PowerPoint</Application>
  <PresentationFormat>On-screen Show (16:9)</PresentationFormat>
  <Paragraphs>156</Paragraphs>
  <Slides>19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Raleway</vt:lpstr>
      <vt:lpstr>Nirmala UI Semilight</vt:lpstr>
      <vt:lpstr>Calibri</vt:lpstr>
      <vt:lpstr>Arial</vt:lpstr>
      <vt:lpstr>Wingdings 2</vt:lpstr>
      <vt:lpstr>Lato</vt:lpstr>
      <vt:lpstr>Monotype Corsiva</vt:lpstr>
      <vt:lpstr>Roboto</vt:lpstr>
      <vt:lpstr>Antonio template</vt:lpstr>
      <vt:lpstr>Title I Annual Parent Meeting</vt:lpstr>
      <vt:lpstr>PowerPoint Presentation</vt:lpstr>
      <vt:lpstr>All About Title I</vt:lpstr>
      <vt:lpstr>Title I Funding Process</vt:lpstr>
      <vt:lpstr>Supplemental Resources</vt:lpstr>
      <vt:lpstr>Title I Programs Provide Supplemental Support</vt:lpstr>
      <vt:lpstr>Title I Schoolwide Planning and Input</vt:lpstr>
      <vt:lpstr>Title I Schoolwide Budget</vt:lpstr>
      <vt:lpstr>Parent’s Right to Know</vt:lpstr>
      <vt:lpstr>Working Together for Student Success</vt:lpstr>
      <vt:lpstr>Parent-School-Student Compact</vt:lpstr>
      <vt:lpstr>Sample School Compact</vt:lpstr>
      <vt:lpstr>Parent and Family Engagement Plan (PFEP)</vt:lpstr>
      <vt:lpstr>PowerPoint Presentation</vt:lpstr>
      <vt:lpstr>PowerPoint Presentation</vt:lpstr>
      <vt:lpstr>PowerPoint Presentation</vt:lpstr>
      <vt:lpstr>New Assessment: FAST</vt:lpstr>
      <vt:lpstr>We appreciate your time!</vt:lpstr>
      <vt:lpstr>Please take the time to participate in our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Parent Meeting</dc:title>
  <dc:creator>Petitbois Merlande</dc:creator>
  <cp:lastModifiedBy>Reissman Jessica</cp:lastModifiedBy>
  <cp:revision>68</cp:revision>
  <cp:lastPrinted>2021-07-28T13:58:00Z</cp:lastPrinted>
  <dcterms:modified xsi:type="dcterms:W3CDTF">2022-08-29T13:33:19Z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0x010100C426F2A1D279794C95913B258445B400</vt:lpwstr>
  </property>
</Properties>
</file>